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7"/>
  </p:notesMasterIdLst>
  <p:sldIdLst>
    <p:sldId id="256" r:id="rId2"/>
    <p:sldId id="419" r:id="rId3"/>
    <p:sldId id="423" r:id="rId4"/>
    <p:sldId id="422" r:id="rId5"/>
    <p:sldId id="417" r:id="rId6"/>
    <p:sldId id="409" r:id="rId7"/>
    <p:sldId id="410" r:id="rId8"/>
    <p:sldId id="411" r:id="rId9"/>
    <p:sldId id="615" r:id="rId10"/>
    <p:sldId id="412" r:id="rId11"/>
    <p:sldId id="413" r:id="rId12"/>
    <p:sldId id="616" r:id="rId13"/>
    <p:sldId id="415" r:id="rId14"/>
    <p:sldId id="647" r:id="rId15"/>
    <p:sldId id="416" r:id="rId16"/>
    <p:sldId id="618" r:id="rId17"/>
    <p:sldId id="424" r:id="rId18"/>
    <p:sldId id="414" r:id="rId19"/>
    <p:sldId id="617" r:id="rId20"/>
    <p:sldId id="393" r:id="rId21"/>
    <p:sldId id="394" r:id="rId22"/>
    <p:sldId id="396" r:id="rId23"/>
    <p:sldId id="397" r:id="rId24"/>
    <p:sldId id="425" r:id="rId25"/>
    <p:sldId id="418" r:id="rId26"/>
    <p:sldId id="426" r:id="rId27"/>
    <p:sldId id="402" r:id="rId28"/>
    <p:sldId id="427" r:id="rId29"/>
    <p:sldId id="399" r:id="rId30"/>
    <p:sldId id="650" r:id="rId31"/>
    <p:sldId id="651" r:id="rId32"/>
    <p:sldId id="652" r:id="rId33"/>
    <p:sldId id="653" r:id="rId34"/>
    <p:sldId id="400" r:id="rId35"/>
    <p:sldId id="401" r:id="rId36"/>
    <p:sldId id="428" r:id="rId37"/>
    <p:sldId id="654" r:id="rId38"/>
    <p:sldId id="655" r:id="rId39"/>
    <p:sldId id="656" r:id="rId40"/>
    <p:sldId id="404" r:id="rId41"/>
    <p:sldId id="430" r:id="rId42"/>
    <p:sldId id="623" r:id="rId43"/>
    <p:sldId id="624" r:id="rId44"/>
    <p:sldId id="625" r:id="rId45"/>
    <p:sldId id="420" r:id="rId46"/>
    <p:sldId id="431" r:id="rId47"/>
    <p:sldId id="620" r:id="rId48"/>
    <p:sldId id="621" r:id="rId49"/>
    <p:sldId id="444" r:id="rId50"/>
    <p:sldId id="284" r:id="rId51"/>
    <p:sldId id="432" r:id="rId52"/>
    <p:sldId id="286" r:id="rId53"/>
    <p:sldId id="285" r:id="rId54"/>
    <p:sldId id="619" r:id="rId55"/>
    <p:sldId id="445" r:id="rId56"/>
    <p:sldId id="290" r:id="rId57"/>
    <p:sldId id="331" r:id="rId58"/>
    <p:sldId id="334" r:id="rId59"/>
    <p:sldId id="438" r:id="rId60"/>
    <p:sldId id="439" r:id="rId61"/>
    <p:sldId id="333" r:id="rId62"/>
    <p:sldId id="434" r:id="rId63"/>
    <p:sldId id="435" r:id="rId64"/>
    <p:sldId id="436" r:id="rId65"/>
    <p:sldId id="441" r:id="rId66"/>
    <p:sldId id="437" r:id="rId67"/>
    <p:sldId id="433" r:id="rId68"/>
    <p:sldId id="335" r:id="rId69"/>
    <p:sldId id="446" r:id="rId70"/>
    <p:sldId id="637" r:id="rId71"/>
    <p:sldId id="639" r:id="rId72"/>
    <p:sldId id="638" r:id="rId73"/>
    <p:sldId id="628" r:id="rId74"/>
    <p:sldId id="336" r:id="rId75"/>
    <p:sldId id="337" r:id="rId76"/>
    <p:sldId id="338" r:id="rId77"/>
    <p:sldId id="627" r:id="rId78"/>
    <p:sldId id="329" r:id="rId79"/>
    <p:sldId id="447" r:id="rId80"/>
    <p:sldId id="631" r:id="rId81"/>
    <p:sldId id="630" r:id="rId82"/>
    <p:sldId id="632" r:id="rId83"/>
    <p:sldId id="626" r:id="rId84"/>
    <p:sldId id="633" r:id="rId85"/>
    <p:sldId id="634" r:id="rId86"/>
    <p:sldId id="635" r:id="rId87"/>
    <p:sldId id="636" r:id="rId88"/>
    <p:sldId id="340" r:id="rId89"/>
    <p:sldId id="339" r:id="rId90"/>
    <p:sldId id="640" r:id="rId91"/>
    <p:sldId id="341" r:id="rId92"/>
    <p:sldId id="449" r:id="rId93"/>
    <p:sldId id="641" r:id="rId94"/>
    <p:sldId id="450" r:id="rId95"/>
    <p:sldId id="457" r:id="rId96"/>
    <p:sldId id="448" r:id="rId97"/>
    <p:sldId id="326" r:id="rId98"/>
    <p:sldId id="458" r:id="rId99"/>
    <p:sldId id="342" r:id="rId100"/>
    <p:sldId id="344" r:id="rId101"/>
    <p:sldId id="327" r:id="rId102"/>
    <p:sldId id="343" r:id="rId103"/>
    <p:sldId id="328" r:id="rId104"/>
    <p:sldId id="345" r:id="rId105"/>
    <p:sldId id="346" r:id="rId106"/>
    <p:sldId id="642" r:id="rId107"/>
    <p:sldId id="347" r:id="rId108"/>
    <p:sldId id="451" r:id="rId109"/>
    <p:sldId id="452" r:id="rId110"/>
    <p:sldId id="453" r:id="rId111"/>
    <p:sldId id="454" r:id="rId112"/>
    <p:sldId id="459" r:id="rId113"/>
    <p:sldId id="643" r:id="rId114"/>
    <p:sldId id="348" r:id="rId115"/>
    <p:sldId id="324" r:id="rId116"/>
    <p:sldId id="323" r:id="rId117"/>
    <p:sldId id="349" r:id="rId118"/>
    <p:sldId id="350" r:id="rId119"/>
    <p:sldId id="460" r:id="rId120"/>
    <p:sldId id="461" r:id="rId121"/>
    <p:sldId id="644" r:id="rId122"/>
    <p:sldId id="352" r:id="rId123"/>
    <p:sldId id="353" r:id="rId124"/>
    <p:sldId id="351" r:id="rId125"/>
    <p:sldId id="354" r:id="rId126"/>
    <p:sldId id="355" r:id="rId127"/>
    <p:sldId id="357" r:id="rId128"/>
    <p:sldId id="645" r:id="rId129"/>
    <p:sldId id="356" r:id="rId130"/>
    <p:sldId id="362" r:id="rId131"/>
    <p:sldId id="363" r:id="rId132"/>
    <p:sldId id="462" r:id="rId133"/>
    <p:sldId id="365" r:id="rId134"/>
    <p:sldId id="366" r:id="rId135"/>
    <p:sldId id="367" r:id="rId136"/>
    <p:sldId id="368" r:id="rId137"/>
    <p:sldId id="303" r:id="rId138"/>
    <p:sldId id="304" r:id="rId139"/>
    <p:sldId id="305" r:id="rId140"/>
    <p:sldId id="455" r:id="rId141"/>
    <p:sldId id="306" r:id="rId142"/>
    <p:sldId id="463" r:id="rId143"/>
    <p:sldId id="307" r:id="rId144"/>
    <p:sldId id="467" r:id="rId145"/>
    <p:sldId id="308" r:id="rId146"/>
    <p:sldId id="309" r:id="rId147"/>
    <p:sldId id="456" r:id="rId148"/>
    <p:sldId id="310" r:id="rId149"/>
    <p:sldId id="311" r:id="rId150"/>
    <p:sldId id="312" r:id="rId151"/>
    <p:sldId id="465" r:id="rId152"/>
    <p:sldId id="464" r:id="rId153"/>
    <p:sldId id="313" r:id="rId154"/>
    <p:sldId id="314" r:id="rId155"/>
    <p:sldId id="466" r:id="rId156"/>
    <p:sldId id="315" r:id="rId157"/>
    <p:sldId id="270" r:id="rId158"/>
    <p:sldId id="271" r:id="rId159"/>
    <p:sldId id="468" r:id="rId160"/>
    <p:sldId id="298" r:id="rId161"/>
    <p:sldId id="469" r:id="rId162"/>
    <p:sldId id="474" r:id="rId163"/>
    <p:sldId id="470" r:id="rId164"/>
    <p:sldId id="272" r:id="rId165"/>
    <p:sldId id="273" r:id="rId166"/>
    <p:sldId id="471" r:id="rId167"/>
    <p:sldId id="472" r:id="rId168"/>
    <p:sldId id="291" r:id="rId169"/>
    <p:sldId id="299" r:id="rId170"/>
    <p:sldId id="300" r:id="rId171"/>
    <p:sldId id="301" r:id="rId172"/>
    <p:sldId id="475" r:id="rId173"/>
    <p:sldId id="302" r:id="rId174"/>
    <p:sldId id="292" r:id="rId175"/>
    <p:sldId id="476" r:id="rId176"/>
    <p:sldId id="274" r:id="rId177"/>
    <p:sldId id="477" r:id="rId178"/>
    <p:sldId id="275" r:id="rId179"/>
    <p:sldId id="276" r:id="rId180"/>
    <p:sldId id="478" r:id="rId181"/>
    <p:sldId id="295" r:id="rId182"/>
    <p:sldId id="479" r:id="rId183"/>
    <p:sldId id="294" r:id="rId184"/>
    <p:sldId id="296" r:id="rId185"/>
    <p:sldId id="480" r:id="rId186"/>
    <p:sldId id="297" r:id="rId187"/>
    <p:sldId id="369" r:id="rId188"/>
    <p:sldId id="377" r:id="rId189"/>
    <p:sldId id="374" r:id="rId190"/>
    <p:sldId id="481" r:id="rId191"/>
    <p:sldId id="373" r:id="rId192"/>
    <p:sldId id="482" r:id="rId193"/>
    <p:sldId id="375" r:id="rId194"/>
    <p:sldId id="372" r:id="rId195"/>
    <p:sldId id="376" r:id="rId196"/>
    <p:sldId id="378" r:id="rId197"/>
    <p:sldId id="379" r:id="rId198"/>
    <p:sldId id="380" r:id="rId199"/>
    <p:sldId id="381" r:id="rId200"/>
    <p:sldId id="382" r:id="rId201"/>
    <p:sldId id="383" r:id="rId202"/>
    <p:sldId id="384" r:id="rId203"/>
    <p:sldId id="504" r:id="rId204"/>
    <p:sldId id="505" r:id="rId205"/>
    <p:sldId id="506" r:id="rId206"/>
    <p:sldId id="387" r:id="rId207"/>
    <p:sldId id="390" r:id="rId208"/>
    <p:sldId id="388" r:id="rId209"/>
    <p:sldId id="389" r:id="rId210"/>
    <p:sldId id="518" r:id="rId211"/>
    <p:sldId id="385" r:id="rId212"/>
    <p:sldId id="519" r:id="rId213"/>
    <p:sldId id="386" r:id="rId214"/>
    <p:sldId id="508" r:id="rId215"/>
    <p:sldId id="507" r:id="rId216"/>
    <p:sldId id="509" r:id="rId217"/>
    <p:sldId id="510" r:id="rId218"/>
    <p:sldId id="517" r:id="rId219"/>
    <p:sldId id="511" r:id="rId220"/>
    <p:sldId id="512" r:id="rId221"/>
    <p:sldId id="646" r:id="rId222"/>
    <p:sldId id="513" r:id="rId223"/>
    <p:sldId id="514" r:id="rId224"/>
    <p:sldId id="515" r:id="rId225"/>
    <p:sldId id="516" r:id="rId226"/>
    <p:sldId id="555" r:id="rId227"/>
    <p:sldId id="257" r:id="rId228"/>
    <p:sldId id="524" r:id="rId229"/>
    <p:sldId id="521" r:id="rId230"/>
    <p:sldId id="520" r:id="rId231"/>
    <p:sldId id="318" r:id="rId232"/>
    <p:sldId id="317" r:id="rId233"/>
    <p:sldId id="319" r:id="rId234"/>
    <p:sldId id="522" r:id="rId235"/>
    <p:sldId id="320" r:id="rId236"/>
    <p:sldId id="526" r:id="rId237"/>
    <p:sldId id="525" r:id="rId238"/>
    <p:sldId id="321" r:id="rId239"/>
    <p:sldId id="523" r:id="rId240"/>
    <p:sldId id="322" r:id="rId241"/>
    <p:sldId id="527" r:id="rId242"/>
    <p:sldId id="528" r:id="rId243"/>
    <p:sldId id="529" r:id="rId244"/>
    <p:sldId id="530" r:id="rId245"/>
    <p:sldId id="543" r:id="rId246"/>
    <p:sldId id="542" r:id="rId247"/>
    <p:sldId id="541" r:id="rId248"/>
    <p:sldId id="547" r:id="rId249"/>
    <p:sldId id="546" r:id="rId250"/>
    <p:sldId id="531" r:id="rId251"/>
    <p:sldId id="532" r:id="rId252"/>
    <p:sldId id="548" r:id="rId253"/>
    <p:sldId id="549" r:id="rId254"/>
    <p:sldId id="592" r:id="rId255"/>
    <p:sldId id="593" r:id="rId256"/>
    <p:sldId id="594" r:id="rId257"/>
    <p:sldId id="595" r:id="rId258"/>
    <p:sldId id="596" r:id="rId259"/>
    <p:sldId id="597" r:id="rId260"/>
    <p:sldId id="598" r:id="rId261"/>
    <p:sldId id="599" r:id="rId262"/>
    <p:sldId id="600" r:id="rId263"/>
    <p:sldId id="601" r:id="rId264"/>
    <p:sldId id="602" r:id="rId265"/>
    <p:sldId id="603" r:id="rId266"/>
    <p:sldId id="604" r:id="rId267"/>
    <p:sldId id="605" r:id="rId268"/>
    <p:sldId id="611" r:id="rId269"/>
    <p:sldId id="606" r:id="rId270"/>
    <p:sldId id="612" r:id="rId271"/>
    <p:sldId id="607" r:id="rId272"/>
    <p:sldId id="608" r:id="rId273"/>
    <p:sldId id="609" r:id="rId274"/>
    <p:sldId id="613" r:id="rId275"/>
    <p:sldId id="610" r:id="rId276"/>
    <p:sldId id="556" r:id="rId277"/>
    <p:sldId id="568" r:id="rId278"/>
    <p:sldId id="570" r:id="rId279"/>
    <p:sldId id="569" r:id="rId280"/>
    <p:sldId id="571" r:id="rId281"/>
    <p:sldId id="614" r:id="rId282"/>
    <p:sldId id="572" r:id="rId283"/>
    <p:sldId id="573" r:id="rId284"/>
    <p:sldId id="575" r:id="rId285"/>
    <p:sldId id="574" r:id="rId286"/>
    <p:sldId id="565" r:id="rId287"/>
    <p:sldId id="567" r:id="rId288"/>
    <p:sldId id="566" r:id="rId289"/>
    <p:sldId id="557" r:id="rId290"/>
    <p:sldId id="558" r:id="rId291"/>
    <p:sldId id="562" r:id="rId292"/>
    <p:sldId id="559" r:id="rId293"/>
    <p:sldId id="563" r:id="rId294"/>
    <p:sldId id="560" r:id="rId295"/>
    <p:sldId id="561" r:id="rId296"/>
    <p:sldId id="582" r:id="rId297"/>
    <p:sldId id="584" r:id="rId298"/>
    <p:sldId id="585" r:id="rId299"/>
    <p:sldId id="583" r:id="rId300"/>
    <p:sldId id="586" r:id="rId301"/>
    <p:sldId id="589" r:id="rId302"/>
    <p:sldId id="587" r:id="rId303"/>
    <p:sldId id="590" r:id="rId304"/>
    <p:sldId id="648" r:id="rId305"/>
    <p:sldId id="649" r:id="rId3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6" autoAdjust="0"/>
    <p:restoredTop sz="94692" autoAdjust="0"/>
  </p:normalViewPr>
  <p:slideViewPr>
    <p:cSldViewPr>
      <p:cViewPr>
        <p:scale>
          <a:sx n="124" d="100"/>
          <a:sy n="124" d="100"/>
        </p:scale>
        <p:origin x="1376"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46B0F1-50CC-4EC6-9F93-436BC86696ED}" type="datetimeFigureOut">
              <a:rPr lang="en-IN" smtClean="0"/>
              <a:t>05/12/23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B8E624-08C0-4DC2-A095-B5D60962D2FE}" type="slidenum">
              <a:rPr lang="en-IN" smtClean="0"/>
              <a:t>‹#›</a:t>
            </a:fld>
            <a:endParaRPr lang="en-IN"/>
          </a:p>
        </p:txBody>
      </p:sp>
    </p:spTree>
    <p:extLst>
      <p:ext uri="{BB962C8B-B14F-4D97-AF65-F5344CB8AC3E}">
        <p14:creationId xmlns:p14="http://schemas.microsoft.com/office/powerpoint/2010/main" val="296394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B8E624-08C0-4DC2-A095-B5D60962D2FE}" type="slidenum">
              <a:rPr lang="en-IN" smtClean="0"/>
              <a:t>1</a:t>
            </a:fld>
            <a:endParaRPr lang="en-IN"/>
          </a:p>
        </p:txBody>
      </p:sp>
    </p:spTree>
    <p:extLst>
      <p:ext uri="{BB962C8B-B14F-4D97-AF65-F5344CB8AC3E}">
        <p14:creationId xmlns:p14="http://schemas.microsoft.com/office/powerpoint/2010/main" val="327476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3588" cy="3429000"/>
          </a:xfrm>
          <a:ln/>
        </p:spPr>
      </p:sp>
      <p:sp>
        <p:nvSpPr>
          <p:cNvPr id="6861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2942C8C-6545-4327-88F3-647A000659B6}" type="slidenum">
              <a:rPr lang="en-US" altLang="en-US" smtClean="0">
                <a:latin typeface="Times New Roman" pitchFamily="18" charset="0"/>
              </a:rPr>
              <a:pPr/>
              <a:t>293</a:t>
            </a:fld>
            <a:endParaRPr lang="en-US" altLang="en-US">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E147C4B1-1DEA-4081-92E8-4803BEFAEA1B}" type="slidenum">
              <a:rPr lang="en-US" altLang="en-US" smtClean="0">
                <a:latin typeface="Times New Roman" pitchFamily="18" charset="0"/>
              </a:rPr>
              <a:pPr/>
              <a:t>294</a:t>
            </a:fld>
            <a:endParaRPr lang="en-US" altLang="en-US">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43000" y="685800"/>
            <a:ext cx="4573588" cy="3429000"/>
          </a:xfrm>
          <a:ln/>
        </p:spPr>
      </p:sp>
      <p:sp>
        <p:nvSpPr>
          <p:cNvPr id="90115"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B8E624-08C0-4DC2-A095-B5D60962D2FE}" type="slidenum">
              <a:rPr lang="en-IN" smtClean="0"/>
              <a:t>21</a:t>
            </a:fld>
            <a:endParaRPr lang="en-IN"/>
          </a:p>
        </p:txBody>
      </p:sp>
    </p:spTree>
    <p:extLst>
      <p:ext uri="{BB962C8B-B14F-4D97-AF65-F5344CB8AC3E}">
        <p14:creationId xmlns:p14="http://schemas.microsoft.com/office/powerpoint/2010/main" val="3488651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3588" cy="3429000"/>
          </a:xfrm>
          <a:ln/>
        </p:spPr>
      </p:sp>
      <p:sp>
        <p:nvSpPr>
          <p:cNvPr id="10342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3588" cy="3429000"/>
          </a:xfrm>
          <a:ln/>
        </p:spPr>
      </p:sp>
      <p:sp>
        <p:nvSpPr>
          <p:cNvPr id="10342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43000" y="685800"/>
            <a:ext cx="4573588" cy="3429000"/>
          </a:xfrm>
          <a:ln/>
        </p:spPr>
      </p:sp>
      <p:sp>
        <p:nvSpPr>
          <p:cNvPr id="95235"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3588" cy="3429000"/>
          </a:xfrm>
          <a:ln/>
        </p:spPr>
      </p:sp>
      <p:sp>
        <p:nvSpPr>
          <p:cNvPr id="96259"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3588" cy="3429000"/>
          </a:xfrm>
          <a:ln/>
        </p:spPr>
      </p:sp>
      <p:sp>
        <p:nvSpPr>
          <p:cNvPr id="96259"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43000" y="685800"/>
            <a:ext cx="4573588" cy="3429000"/>
          </a:xfrm>
          <a:ln/>
        </p:spPr>
      </p:sp>
      <p:sp>
        <p:nvSpPr>
          <p:cNvPr id="9728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43000" y="685800"/>
            <a:ext cx="4573588" cy="3429000"/>
          </a:xfrm>
          <a:ln/>
        </p:spPr>
      </p:sp>
      <p:sp>
        <p:nvSpPr>
          <p:cNvPr id="9728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43000" y="685800"/>
            <a:ext cx="4573588" cy="3429000"/>
          </a:xfrm>
          <a:ln/>
        </p:spPr>
      </p:sp>
      <p:sp>
        <p:nvSpPr>
          <p:cNvPr id="9830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43000" y="685800"/>
            <a:ext cx="4573588" cy="3429000"/>
          </a:xfrm>
          <a:ln/>
        </p:spPr>
      </p:sp>
      <p:sp>
        <p:nvSpPr>
          <p:cNvPr id="9830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43000" y="685800"/>
            <a:ext cx="4573588" cy="3429000"/>
          </a:xfrm>
          <a:ln/>
        </p:spPr>
      </p:sp>
      <p:sp>
        <p:nvSpPr>
          <p:cNvPr id="9933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13186705-C24C-4AE7-A85C-3110A12DB0C8}" type="slidenum">
              <a:rPr lang="en-US" altLang="en-US" smtClean="0">
                <a:latin typeface="Times New Roman" pitchFamily="18" charset="0"/>
              </a:rPr>
              <a:pPr/>
              <a:t>149</a:t>
            </a:fld>
            <a:endParaRPr lang="en-US" altLang="en-US">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150</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151</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152</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153</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154</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155</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156</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7657C25-088D-4C3D-93D9-960F7D716706}" type="slidenum">
              <a:rPr lang="en-US" altLang="en-US" smtClean="0">
                <a:latin typeface="Times New Roman" pitchFamily="18" charset="0"/>
              </a:rPr>
              <a:pPr/>
              <a:t>158</a:t>
            </a:fld>
            <a:endParaRPr lang="en-US" altLang="en-US">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7657C25-088D-4C3D-93D9-960F7D716706}" type="slidenum">
              <a:rPr lang="en-US" altLang="en-US" smtClean="0">
                <a:latin typeface="Times New Roman" pitchFamily="18" charset="0"/>
              </a:rPr>
              <a:pPr/>
              <a:t>159</a:t>
            </a:fld>
            <a:endParaRPr lang="en-US" altLang="en-US">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164</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5087AE8-FAC4-42D4-8107-E347F9374317}" type="slidenum">
              <a:rPr lang="en-US" altLang="en-US" smtClean="0">
                <a:latin typeface="Times New Roman" pitchFamily="18" charset="0"/>
              </a:rPr>
              <a:pPr/>
              <a:t>165</a:t>
            </a:fld>
            <a:endParaRPr lang="en-US" altLang="en-US">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166</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167</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3588" cy="3429000"/>
          </a:xfrm>
          <a:ln/>
        </p:spPr>
      </p:sp>
      <p:sp>
        <p:nvSpPr>
          <p:cNvPr id="6861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5087AE8-FAC4-42D4-8107-E347F9374317}" type="slidenum">
              <a:rPr lang="en-US" altLang="en-US" smtClean="0">
                <a:latin typeface="Times New Roman" pitchFamily="18" charset="0"/>
              </a:rPr>
              <a:pPr/>
              <a:t>168</a:t>
            </a:fld>
            <a:endParaRPr lang="en-US" altLang="en-US">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174</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175</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176</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177</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178</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7F7D3B8-87CE-4551-8648-DCCE54F2B598}" type="slidenum">
              <a:rPr lang="en-US" altLang="en-US" smtClean="0">
                <a:latin typeface="Times New Roman" pitchFamily="18" charset="0"/>
              </a:rPr>
              <a:pPr/>
              <a:t>179</a:t>
            </a:fld>
            <a:endParaRPr lang="en-US" altLang="en-US">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7F7D3B8-87CE-4551-8648-DCCE54F2B598}" type="slidenum">
              <a:rPr lang="en-US" altLang="en-US" smtClean="0">
                <a:latin typeface="Times New Roman" pitchFamily="18" charset="0"/>
              </a:rPr>
              <a:pPr/>
              <a:t>180</a:t>
            </a:fld>
            <a:endParaRPr lang="en-US" altLang="en-US">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181</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182</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183</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184</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185</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186</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227</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228</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229</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230</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231</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254</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255</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256</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CC6E210-908E-4D88-8442-2EFE724C871D}" type="slidenum">
              <a:rPr lang="en-US" altLang="en-US" smtClean="0">
                <a:latin typeface="Times New Roman" pitchFamily="18" charset="0"/>
              </a:rPr>
              <a:pPr/>
              <a:t>257</a:t>
            </a:fld>
            <a:endParaRPr lang="en-US" altLang="en-US">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3836847-FD6C-444D-A40D-6F98307F300C}" type="slidenum">
              <a:rPr lang="en-US" altLang="en-US" smtClean="0">
                <a:latin typeface="Times New Roman" pitchFamily="18" charset="0"/>
              </a:rPr>
              <a:pPr/>
              <a:t>258</a:t>
            </a:fld>
            <a:endParaRPr lang="en-US" altLang="en-US">
              <a:latin typeface="Times New Roman"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277</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278</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279</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BB62A44-3EED-4A87-9F46-23F8012D7F2C}" type="slidenum">
              <a:rPr lang="en-US" altLang="en-US" smtClean="0">
                <a:latin typeface="Times New Roman" pitchFamily="18" charset="0"/>
              </a:rPr>
              <a:pPr/>
              <a:t>280</a:t>
            </a:fld>
            <a:endParaRPr lang="en-US" altLang="en-US">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BB62A44-3EED-4A87-9F46-23F8012D7F2C}" type="slidenum">
              <a:rPr lang="en-US" altLang="en-US" smtClean="0">
                <a:latin typeface="Times New Roman" pitchFamily="18" charset="0"/>
              </a:rPr>
              <a:pPr/>
              <a:t>281</a:t>
            </a:fld>
            <a:endParaRPr lang="en-US" altLang="en-US">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FE83574-B899-4BCE-9BEA-5AAA0CE9882B}" type="slidenum">
              <a:rPr lang="en-US" altLang="en-US" smtClean="0">
                <a:latin typeface="Times New Roman" pitchFamily="18" charset="0"/>
              </a:rPr>
              <a:pPr/>
              <a:t>282</a:t>
            </a:fld>
            <a:endParaRPr lang="en-US" altLang="en-US">
              <a:latin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2D812CE-8174-4CCB-AC49-B3DE60D3821E}" type="slidenum">
              <a:rPr lang="en-US" altLang="en-US" smtClean="0">
                <a:latin typeface="Times New Roman" pitchFamily="18" charset="0"/>
              </a:rPr>
              <a:pPr/>
              <a:t>283</a:t>
            </a:fld>
            <a:endParaRPr lang="en-US" altLang="en-US">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2D812CE-8174-4CCB-AC49-B3DE60D3821E}" type="slidenum">
              <a:rPr lang="en-US" altLang="en-US" smtClean="0">
                <a:latin typeface="Times New Roman" pitchFamily="18" charset="0"/>
              </a:rPr>
              <a:pPr/>
              <a:t>284</a:t>
            </a:fld>
            <a:endParaRPr lang="en-US" altLang="en-US">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0EFB4B6-156D-4034-819C-6809AE5F0B3B}" type="slidenum">
              <a:rPr lang="en-US" altLang="en-US" smtClean="0">
                <a:latin typeface="Times New Roman" pitchFamily="18" charset="0"/>
              </a:rPr>
              <a:pPr/>
              <a:t>285</a:t>
            </a:fld>
            <a:endParaRPr lang="en-US" altLang="en-US">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6F9FFE3-2107-4F49-9AEF-1FF5B8F89640}" type="slidenum">
              <a:rPr lang="en-US" altLang="en-US" smtClean="0">
                <a:latin typeface="Times New Roman" pitchFamily="18" charset="0"/>
              </a:rPr>
              <a:pPr/>
              <a:t>286</a:t>
            </a:fld>
            <a:endParaRPr lang="en-US" altLang="en-US">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6F9FFE3-2107-4F49-9AEF-1FF5B8F89640}" type="slidenum">
              <a:rPr lang="en-US" altLang="en-US" smtClean="0">
                <a:latin typeface="Times New Roman" pitchFamily="18" charset="0"/>
              </a:rPr>
              <a:pPr/>
              <a:t>287</a:t>
            </a:fld>
            <a:endParaRPr lang="en-US" altLang="en-US">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178E14F2-7837-4ED0-81F8-2FDA3957DEE1}" type="slidenum">
              <a:rPr lang="en-US" altLang="en-US" smtClean="0">
                <a:latin typeface="Times New Roman" pitchFamily="18" charset="0"/>
              </a:rPr>
              <a:pPr/>
              <a:t>288</a:t>
            </a:fld>
            <a:endParaRPr lang="en-US" altLang="en-US">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15B83D3-22EB-4544-8655-49AB7D7B49CE}" type="slidenum">
              <a:rPr lang="en-US" altLang="en-US" smtClean="0">
                <a:latin typeface="Times New Roman" pitchFamily="18" charset="0"/>
              </a:rPr>
              <a:pPr/>
              <a:t>289</a:t>
            </a:fld>
            <a:endParaRPr lang="en-US" altLang="en-US">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9975935-6425-4F97-9AAD-FD7328DC506B}" type="slidenum">
              <a:rPr lang="en-US" altLang="en-US" smtClean="0">
                <a:latin typeface="Times New Roman" pitchFamily="18" charset="0"/>
              </a:rPr>
              <a:pPr/>
              <a:t>290</a:t>
            </a:fld>
            <a:endParaRPr lang="en-US" altLang="en-US">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9975935-6425-4F97-9AAD-FD7328DC506B}" type="slidenum">
              <a:rPr lang="en-US" altLang="en-US" smtClean="0">
                <a:latin typeface="Times New Roman" pitchFamily="18" charset="0"/>
              </a:rPr>
              <a:pPr/>
              <a:t>291</a:t>
            </a:fld>
            <a:endParaRPr lang="en-US" altLang="en-US">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2942C8C-6545-4327-88F3-647A000659B6}" type="slidenum">
              <a:rPr lang="en-US" altLang="en-US" smtClean="0">
                <a:latin typeface="Times New Roman" pitchFamily="18" charset="0"/>
              </a:rPr>
              <a:pPr/>
              <a:t>292</a:t>
            </a:fld>
            <a:endParaRPr lang="en-US" altLang="en-US">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EF4739F-FD8A-4AD2-BB62-68C42F7987B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171189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2BE3CCC-3688-45C6-AD87-E500238E1B4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29015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DFB267-5DF9-4406-BF08-9DD8325EE35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425783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EA171FB-5F33-4C00-8880-02730D0A644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4192602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855785-12ED-4F12-92A5-C56FFBBE97E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10032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015728-3F3B-4A55-A7FF-871393D594D9}" type="datetime1">
              <a:rPr lang="en-IN" smtClean="0"/>
              <a:t>05/12/23</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32040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576EC5A-C040-4753-9A49-F474C0C77BF0}" type="datetime1">
              <a:rPr lang="en-IN" smtClean="0"/>
              <a:t>05/12/23</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32588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281B7C2-6304-44AA-945C-00198CD3C06E}"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83866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FD02E-3A84-4BBC-8F60-5A536C99C13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515431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1B4A0C-744C-4D53-928F-38A940DA0A2B}" type="datetime1">
              <a:rPr lang="en-IN" smtClean="0"/>
              <a:t>05/12/23</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94154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D41B9F-1A24-4393-A884-4D20DBD1C167}" type="datetime1">
              <a:rPr lang="en-IN" smtClean="0"/>
              <a:t>05/12/23</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55858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E5E75-69E8-4DAA-AB0A-9D05F461BE6B}" type="datetime1">
              <a:rPr lang="en-IN" smtClean="0"/>
              <a:t>05/12/23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Prof. Shweta Dhawan Chachra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69369-968C-4B3A-94C3-E2A4E5B88044}" type="slidenum">
              <a:rPr lang="en-IN" smtClean="0"/>
              <a:t>‹#›</a:t>
            </a:fld>
            <a:endParaRPr lang="en-IN"/>
          </a:p>
        </p:txBody>
      </p:sp>
    </p:spTree>
    <p:extLst>
      <p:ext uri="{BB962C8B-B14F-4D97-AF65-F5344CB8AC3E}">
        <p14:creationId xmlns:p14="http://schemas.microsoft.com/office/powerpoint/2010/main" val="1879173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a:t>Introduction to System software </a:t>
            </a:r>
            <a:endParaRPr lang="en-IN" dirty="0"/>
          </a:p>
        </p:txBody>
      </p:sp>
      <p:sp>
        <p:nvSpPr>
          <p:cNvPr id="3" name="Subtitle 2"/>
          <p:cNvSpPr>
            <a:spLocks noGrp="1"/>
          </p:cNvSpPr>
          <p:nvPr>
            <p:ph type="subTitle" idx="1"/>
          </p:nvPr>
        </p:nvSpPr>
        <p:spPr>
          <a:xfrm>
            <a:off x="1371600" y="5276800"/>
            <a:ext cx="6400800" cy="1752600"/>
          </a:xfrm>
        </p:spPr>
        <p:txBody>
          <a:bodyPr/>
          <a:lstStyle/>
          <a:p>
            <a:r>
              <a:rPr lang="en-IN" dirty="0"/>
              <a:t>Module 1</a:t>
            </a:r>
          </a:p>
        </p:txBody>
      </p:sp>
      <p:sp>
        <p:nvSpPr>
          <p:cNvPr id="4" name="Date Placeholder 3"/>
          <p:cNvSpPr>
            <a:spLocks noGrp="1"/>
          </p:cNvSpPr>
          <p:nvPr>
            <p:ph type="dt" sz="half" idx="10"/>
          </p:nvPr>
        </p:nvSpPr>
        <p:spPr/>
        <p:txBody>
          <a:bodyPr/>
          <a:lstStyle/>
          <a:p>
            <a:fld id="{95C85030-D063-4754-B80C-94F5A8287A9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a:t>
            </a:fld>
            <a:endParaRPr lang="en-IN"/>
          </a:p>
        </p:txBody>
      </p:sp>
    </p:spTree>
    <p:extLst>
      <p:ext uri="{BB962C8B-B14F-4D97-AF65-F5344CB8AC3E}">
        <p14:creationId xmlns:p14="http://schemas.microsoft.com/office/powerpoint/2010/main" val="149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p:txBody>
          <a:bodyPr>
            <a:normAutofit/>
          </a:bodyPr>
          <a:lstStyle/>
          <a:p>
            <a:r>
              <a:rPr lang="en-IN" sz="2400" dirty="0"/>
              <a:t>This type of </a:t>
            </a:r>
            <a:r>
              <a:rPr lang="en-IN" sz="2400" dirty="0" err="1"/>
              <a:t>preprocessor</a:t>
            </a:r>
            <a:r>
              <a:rPr lang="en-IN" sz="2400" dirty="0"/>
              <a:t> directive tells the compiler to include a file in the source code program. </a:t>
            </a:r>
          </a:p>
          <a:p>
            <a:endParaRPr lang="en-IN" sz="2400" dirty="0"/>
          </a:p>
          <a:p>
            <a:r>
              <a:rPr lang="en-IN" sz="2400" dirty="0"/>
              <a:t>There are two types of files which can be included by the user in the program: </a:t>
            </a:r>
          </a:p>
          <a:p>
            <a:pPr lvl="1"/>
            <a:r>
              <a:rPr lang="en-IN" sz="2400" b="1" dirty="0"/>
              <a:t>Header File or Standard files</a:t>
            </a:r>
          </a:p>
          <a:p>
            <a:pPr lvl="1"/>
            <a:r>
              <a:rPr lang="en-IN" sz="2400" b="1" dirty="0"/>
              <a:t>User defined files</a:t>
            </a:r>
            <a:endParaRPr lang="en-IN" sz="2400" dirty="0"/>
          </a:p>
        </p:txBody>
      </p:sp>
      <p:sp>
        <p:nvSpPr>
          <p:cNvPr id="4" name="Date Placeholder 3"/>
          <p:cNvSpPr>
            <a:spLocks noGrp="1"/>
          </p:cNvSpPr>
          <p:nvPr>
            <p:ph type="dt" sz="half" idx="10"/>
          </p:nvPr>
        </p:nvSpPr>
        <p:spPr/>
        <p:txBody>
          <a:bodyPr/>
          <a:lstStyle/>
          <a:p>
            <a:fld id="{5C353092-A127-48AE-A851-396993C52A64}"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10</a:t>
            </a:fld>
            <a:endParaRPr lang="en-IN"/>
          </a:p>
        </p:txBody>
      </p:sp>
    </p:spTree>
    <p:extLst>
      <p:ext uri="{BB962C8B-B14F-4D97-AF65-F5344CB8AC3E}">
        <p14:creationId xmlns:p14="http://schemas.microsoft.com/office/powerpoint/2010/main" val="32567690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Systems</a:t>
            </a:r>
          </a:p>
        </p:txBody>
      </p:sp>
      <p:sp>
        <p:nvSpPr>
          <p:cNvPr id="51203" name="Content Placeholder 2"/>
          <p:cNvSpPr>
            <a:spLocks noGrp="1"/>
          </p:cNvSpPr>
          <p:nvPr>
            <p:ph idx="4294967295"/>
          </p:nvPr>
        </p:nvSpPr>
        <p:spPr>
          <a:xfrm>
            <a:off x="838200" y="1092200"/>
            <a:ext cx="7313613" cy="4530725"/>
          </a:xfrm>
        </p:spPr>
        <p:txBody>
          <a:bodyPr>
            <a:normAutofit/>
          </a:bodyPr>
          <a:lstStyle/>
          <a:p>
            <a:r>
              <a:rPr lang="en-US" altLang="en-US" dirty="0"/>
              <a:t>Types</a:t>
            </a:r>
          </a:p>
          <a:p>
            <a:pPr lvl="1"/>
            <a:r>
              <a:rPr lang="en-US" altLang="en-US" dirty="0"/>
              <a:t>Client-Server Systems</a:t>
            </a:r>
          </a:p>
          <a:p>
            <a:pPr lvl="1"/>
            <a:r>
              <a:rPr lang="en-US" altLang="en-US" dirty="0"/>
              <a:t>Peer-to-Peer Systems</a:t>
            </a:r>
          </a:p>
        </p:txBody>
      </p:sp>
      <p:sp>
        <p:nvSpPr>
          <p:cNvPr id="2" name="Date Placeholder 1"/>
          <p:cNvSpPr>
            <a:spLocks noGrp="1"/>
          </p:cNvSpPr>
          <p:nvPr>
            <p:ph type="dt" sz="half" idx="10"/>
          </p:nvPr>
        </p:nvSpPr>
        <p:spPr/>
        <p:txBody>
          <a:bodyPr/>
          <a:lstStyle/>
          <a:p>
            <a:fld id="{73F7D07D-7436-4C5C-AF0A-C942849D25B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100</a:t>
            </a:fld>
            <a:endParaRPr lang="en-IN"/>
          </a:p>
        </p:txBody>
      </p:sp>
    </p:spTree>
    <p:extLst>
      <p:ext uri="{BB962C8B-B14F-4D97-AF65-F5344CB8AC3E}">
        <p14:creationId xmlns:p14="http://schemas.microsoft.com/office/powerpoint/2010/main" val="5823684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pPr eaLnBrk="1" hangingPunct="1"/>
            <a:r>
              <a:rPr lang="en-US" altLang="en-US" sz="2800" dirty="0"/>
              <a:t>Client-Server Systems</a:t>
            </a:r>
          </a:p>
        </p:txBody>
      </p:sp>
      <p:sp>
        <p:nvSpPr>
          <p:cNvPr id="52227" name="Rectangle 4"/>
          <p:cNvSpPr>
            <a:spLocks noChangeArrowheads="1"/>
          </p:cNvSpPr>
          <p:nvPr/>
        </p:nvSpPr>
        <p:spPr bwMode="auto">
          <a:xfrm>
            <a:off x="874713" y="1166813"/>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08585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nSpc>
                <a:spcPct val="90000"/>
              </a:lnSpc>
              <a:spcBef>
                <a:spcPct val="35000"/>
              </a:spcBef>
              <a:buClr>
                <a:srgbClr val="993300"/>
              </a:buClr>
              <a:buSzPct val="90000"/>
              <a:buFont typeface="Monotype Sorts" pitchFamily="-84" charset="2"/>
              <a:buChar char="n"/>
            </a:pPr>
            <a:r>
              <a:rPr kumimoji="1" lang="en-US" altLang="en-US" sz="2400" dirty="0">
                <a:latin typeface="+mn-lt"/>
              </a:rPr>
              <a:t>Client-Server Computing</a:t>
            </a:r>
          </a:p>
          <a:p>
            <a:pPr lvl="1">
              <a:lnSpc>
                <a:spcPct val="90000"/>
              </a:lnSpc>
              <a:spcBef>
                <a:spcPct val="35000"/>
              </a:spcBef>
              <a:buClr>
                <a:srgbClr val="CC6600"/>
              </a:buClr>
              <a:buSzPct val="80000"/>
              <a:buFont typeface="Monotype Sorts" pitchFamily="-84" charset="2"/>
              <a:buChar char="l"/>
            </a:pPr>
            <a:r>
              <a:rPr kumimoji="1" lang="en-US" altLang="en-US" sz="2400" dirty="0">
                <a:latin typeface="+mn-lt"/>
              </a:rPr>
              <a:t>Centralized system act as server systems to satisfy requests generated by client systems</a:t>
            </a:r>
          </a:p>
          <a:p>
            <a:pPr lvl="1">
              <a:lnSpc>
                <a:spcPct val="90000"/>
              </a:lnSpc>
              <a:spcBef>
                <a:spcPct val="35000"/>
              </a:spcBef>
              <a:buClr>
                <a:srgbClr val="CC6600"/>
              </a:buClr>
              <a:buSzPct val="80000"/>
              <a:buFont typeface="Monotype Sorts" pitchFamily="-84" charset="2"/>
              <a:buChar char="l"/>
            </a:pPr>
            <a:r>
              <a:rPr kumimoji="1" lang="en-US" altLang="en-US" sz="2400" dirty="0">
                <a:latin typeface="+mn-lt"/>
              </a:rPr>
              <a:t>Dumb terminals supplanted by smart PCs</a:t>
            </a:r>
          </a:p>
          <a:p>
            <a:pPr lvl="1">
              <a:lnSpc>
                <a:spcPct val="90000"/>
              </a:lnSpc>
              <a:spcBef>
                <a:spcPct val="35000"/>
              </a:spcBef>
              <a:buClr>
                <a:srgbClr val="CC6600"/>
              </a:buClr>
              <a:buSzPct val="80000"/>
              <a:buFont typeface="Monotype Sorts" pitchFamily="-84" charset="2"/>
              <a:buChar char="l"/>
            </a:pPr>
            <a:r>
              <a:rPr kumimoji="1" lang="en-US" altLang="en-US" sz="2400" dirty="0">
                <a:latin typeface="+mn-lt"/>
              </a:rPr>
              <a:t>User interface that used to be handled by centralized systems is handled by PCs.</a:t>
            </a:r>
          </a:p>
        </p:txBody>
      </p:sp>
      <p:pic>
        <p:nvPicPr>
          <p:cNvPr id="5222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324"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181" t="52379" r="49809" b="28182"/>
          <a:stretch/>
        </p:blipFill>
        <p:spPr bwMode="auto">
          <a:xfrm>
            <a:off x="870819" y="3600990"/>
            <a:ext cx="280831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B0FAC96-6366-411B-8AC2-D387D365AC8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101</a:t>
            </a:fld>
            <a:endParaRPr lang="en-IN"/>
          </a:p>
        </p:txBody>
      </p:sp>
    </p:spTree>
    <p:extLst>
      <p:ext uri="{BB962C8B-B14F-4D97-AF65-F5344CB8AC3E}">
        <p14:creationId xmlns:p14="http://schemas.microsoft.com/office/powerpoint/2010/main" val="1144537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r>
              <a:rPr lang="en-US" altLang="en-US" sz="2800" dirty="0"/>
              <a:t>Client-Server Systems</a:t>
            </a:r>
            <a:endParaRPr lang="en-US" altLang="en-US" sz="2800" b="1" dirty="0"/>
          </a:p>
        </p:txBody>
      </p:sp>
      <p:sp>
        <p:nvSpPr>
          <p:cNvPr id="52227" name="Rectangle 4"/>
          <p:cNvSpPr>
            <a:spLocks noChangeArrowheads="1"/>
          </p:cNvSpPr>
          <p:nvPr/>
        </p:nvSpPr>
        <p:spPr bwMode="auto">
          <a:xfrm>
            <a:off x="874713" y="1166813"/>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08585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nSpc>
                <a:spcPct val="90000"/>
              </a:lnSpc>
              <a:spcBef>
                <a:spcPct val="35000"/>
              </a:spcBef>
              <a:buClr>
                <a:srgbClr val="993300"/>
              </a:buClr>
              <a:buSzPct val="90000"/>
              <a:buFont typeface="Monotype Sorts" pitchFamily="-84" charset="2"/>
              <a:buChar char="n"/>
            </a:pPr>
            <a:r>
              <a:rPr kumimoji="1" lang="en-US" altLang="en-US" sz="2400" dirty="0">
                <a:latin typeface="+mn-lt"/>
              </a:rPr>
              <a:t>Server systems can be categorized as :</a:t>
            </a:r>
          </a:p>
          <a:p>
            <a:pPr lvl="1">
              <a:lnSpc>
                <a:spcPct val="90000"/>
              </a:lnSpc>
              <a:spcBef>
                <a:spcPct val="35000"/>
              </a:spcBef>
              <a:buClr>
                <a:srgbClr val="009900"/>
              </a:buClr>
              <a:buSzPct val="75000"/>
              <a:buFont typeface="Webdings" pitchFamily="18" charset="2"/>
              <a:buChar char="4"/>
            </a:pPr>
            <a:r>
              <a:rPr kumimoji="1" lang="en-US" altLang="en-US" sz="2400" b="1" dirty="0">
                <a:solidFill>
                  <a:srgbClr val="3366FF"/>
                </a:solidFill>
                <a:latin typeface="+mn-lt"/>
              </a:rPr>
              <a:t>Compute-server system </a:t>
            </a:r>
            <a:r>
              <a:rPr kumimoji="1" lang="en-US" altLang="en-US" sz="2400" dirty="0">
                <a:latin typeface="+mn-lt"/>
              </a:rPr>
              <a:t>provides an interface to client to request services (i.e., database), perform action, send back results to the client</a:t>
            </a:r>
          </a:p>
          <a:p>
            <a:pPr lvl="1">
              <a:lnSpc>
                <a:spcPct val="90000"/>
              </a:lnSpc>
              <a:spcBef>
                <a:spcPct val="35000"/>
              </a:spcBef>
              <a:buClr>
                <a:srgbClr val="009900"/>
              </a:buClr>
              <a:buSzPct val="75000"/>
              <a:buFont typeface="Webdings" pitchFamily="18" charset="2"/>
              <a:buChar char="4"/>
            </a:pPr>
            <a:r>
              <a:rPr kumimoji="1" lang="en-US" altLang="en-US" sz="2400" b="1" dirty="0">
                <a:solidFill>
                  <a:srgbClr val="3366FF"/>
                </a:solidFill>
                <a:latin typeface="+mn-lt"/>
              </a:rPr>
              <a:t>File-server system </a:t>
            </a:r>
            <a:r>
              <a:rPr kumimoji="1" lang="en-US" altLang="en-US" sz="2400" dirty="0">
                <a:latin typeface="+mn-lt"/>
              </a:rPr>
              <a:t>provides file system interface for clients to store and retrieve files i.e. create, update, read and delete files</a:t>
            </a:r>
          </a:p>
        </p:txBody>
      </p:sp>
      <p:pic>
        <p:nvPicPr>
          <p:cNvPr id="5222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27C72CF-F31C-4368-AD6E-67BD2061C49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102</a:t>
            </a:fld>
            <a:endParaRPr lang="en-IN"/>
          </a:p>
        </p:txBody>
      </p:sp>
    </p:spTree>
    <p:extLst>
      <p:ext uri="{BB962C8B-B14F-4D97-AF65-F5344CB8AC3E}">
        <p14:creationId xmlns:p14="http://schemas.microsoft.com/office/powerpoint/2010/main" val="3420747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a:t>Peer-to-Peer</a:t>
            </a:r>
          </a:p>
        </p:txBody>
      </p:sp>
      <p:sp>
        <p:nvSpPr>
          <p:cNvPr id="53251" name="Rectangle 3"/>
          <p:cNvSpPr>
            <a:spLocks noGrp="1" noChangeArrowheads="1"/>
          </p:cNvSpPr>
          <p:nvPr>
            <p:ph type="body" idx="4294967295"/>
          </p:nvPr>
        </p:nvSpPr>
        <p:spPr>
          <a:xfrm>
            <a:off x="467544" y="908720"/>
            <a:ext cx="5472608" cy="4530725"/>
          </a:xfrm>
        </p:spPr>
        <p:txBody>
          <a:bodyPr>
            <a:noAutofit/>
          </a:bodyPr>
          <a:lstStyle/>
          <a:p>
            <a:r>
              <a:rPr lang="en-US" altLang="en-US" sz="2400" dirty="0"/>
              <a:t>Another model of distributed system</a:t>
            </a:r>
          </a:p>
          <a:p>
            <a:r>
              <a:rPr lang="en-US" altLang="en-US" sz="2400" dirty="0"/>
              <a:t>P2P does not distinguish clients and servers</a:t>
            </a:r>
          </a:p>
          <a:p>
            <a:pPr lvl="1"/>
            <a:r>
              <a:rPr lang="en-US" altLang="en-US" sz="2400" dirty="0"/>
              <a:t>Instead </a:t>
            </a:r>
            <a:r>
              <a:rPr lang="en-US" altLang="en-US" sz="2400" b="1" u="sng" dirty="0"/>
              <a:t>all nodes are considered peers</a:t>
            </a:r>
          </a:p>
          <a:p>
            <a:pPr lvl="1"/>
            <a:r>
              <a:rPr lang="en-US" altLang="en-US" sz="2400" b="1" u="sng" dirty="0"/>
              <a:t>May each act as client, server or both</a:t>
            </a:r>
          </a:p>
          <a:p>
            <a:pPr lvl="1"/>
            <a:r>
              <a:rPr lang="en-US" altLang="en-US" sz="2400" dirty="0"/>
              <a:t>Node must join P2P network</a:t>
            </a:r>
          </a:p>
          <a:p>
            <a:pPr lvl="2"/>
            <a:r>
              <a:rPr lang="en-US" altLang="en-US" sz="1800" dirty="0"/>
              <a:t>Registers its service with central lookup service on network, or</a:t>
            </a:r>
          </a:p>
          <a:p>
            <a:pPr lvl="2"/>
            <a:r>
              <a:rPr lang="en-US" altLang="en-US" sz="1800" dirty="0"/>
              <a:t>Broadcast request for service and respond to requests for service via </a:t>
            </a:r>
            <a:r>
              <a:rPr lang="en-US" altLang="en-US" sz="1800" b="1" i="1" dirty="0"/>
              <a:t>discovery protocol</a:t>
            </a:r>
          </a:p>
          <a:p>
            <a:pPr lvl="1"/>
            <a:r>
              <a:rPr lang="en-US" altLang="en-US" sz="2400" dirty="0"/>
              <a:t>Examples such as Skype </a:t>
            </a:r>
          </a:p>
        </p:txBody>
      </p:sp>
      <p:pic>
        <p:nvPicPr>
          <p:cNvPr id="5325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1AC7A1A-C0BC-4EC2-A7D4-72FDC398E919}"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103</a:t>
            </a:fld>
            <a:endParaRPr lang="en-IN"/>
          </a:p>
        </p:txBody>
      </p:sp>
    </p:spTree>
    <p:extLst>
      <p:ext uri="{BB962C8B-B14F-4D97-AF65-F5344CB8AC3E}">
        <p14:creationId xmlns:p14="http://schemas.microsoft.com/office/powerpoint/2010/main" val="1584947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rmAutofit/>
          </a:bodyPr>
          <a:lstStyle/>
          <a:p>
            <a:r>
              <a:rPr lang="en-IN" sz="2400" dirty="0"/>
              <a:t>“A communications model in which </a:t>
            </a:r>
          </a:p>
          <a:p>
            <a:pPr lvl="1"/>
            <a:r>
              <a:rPr lang="en-IN" sz="2400" b="1" u="sng" dirty="0"/>
              <a:t>each party has the same capabilities </a:t>
            </a:r>
            <a:r>
              <a:rPr lang="en-IN" sz="2400" dirty="0"/>
              <a:t>and </a:t>
            </a:r>
          </a:p>
          <a:p>
            <a:pPr lvl="1"/>
            <a:r>
              <a:rPr lang="en-IN" sz="2400" dirty="0"/>
              <a:t>either party can initiate a communication session” </a:t>
            </a:r>
          </a:p>
          <a:p>
            <a:pPr marL="0" indent="0">
              <a:buNone/>
            </a:pPr>
            <a:endParaRPr lang="en-IN" sz="2400" dirty="0"/>
          </a:p>
          <a:p>
            <a:r>
              <a:rPr lang="en-IN" sz="2400" dirty="0"/>
              <a:t>An alternative to the traditional client / server architecture where there typically is a single server and many clients.</a:t>
            </a:r>
          </a:p>
          <a:p>
            <a:pPr marL="0" indent="0">
              <a:buNone/>
            </a:pPr>
            <a:r>
              <a:rPr lang="en-IN" sz="2400" dirty="0"/>
              <a:t> </a:t>
            </a:r>
          </a:p>
        </p:txBody>
      </p:sp>
      <p:sp>
        <p:nvSpPr>
          <p:cNvPr id="4" name="Date Placeholder 3"/>
          <p:cNvSpPr>
            <a:spLocks noGrp="1"/>
          </p:cNvSpPr>
          <p:nvPr>
            <p:ph type="dt" sz="half" idx="10"/>
          </p:nvPr>
        </p:nvSpPr>
        <p:spPr/>
        <p:txBody>
          <a:bodyPr/>
          <a:lstStyle/>
          <a:p>
            <a:fld id="{671DE3F4-3EFE-4676-910C-4E33D0E5E4F6}"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104</a:t>
            </a:fld>
            <a:endParaRPr lang="en-IN"/>
          </a:p>
        </p:txBody>
      </p:sp>
    </p:spTree>
    <p:extLst>
      <p:ext uri="{BB962C8B-B14F-4D97-AF65-F5344CB8AC3E}">
        <p14:creationId xmlns:p14="http://schemas.microsoft.com/office/powerpoint/2010/main" val="2017365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Autofit/>
          </a:bodyPr>
          <a:lstStyle/>
          <a:p>
            <a:r>
              <a:rPr lang="en-IN" sz="2400" dirty="0"/>
              <a:t>P2P Networks are </a:t>
            </a:r>
            <a:r>
              <a:rPr lang="en-IN" sz="2400" b="1" u="sng" dirty="0"/>
              <a:t>autonomous</a:t>
            </a:r>
            <a:r>
              <a:rPr lang="en-IN" sz="2400" dirty="0"/>
              <a:t> and self-organised with </a:t>
            </a:r>
            <a:r>
              <a:rPr lang="en-IN" sz="2400" b="1" u="sng" dirty="0"/>
              <a:t>free participation</a:t>
            </a:r>
            <a:r>
              <a:rPr lang="en-IN" sz="2400" u="sng" dirty="0"/>
              <a:t> </a:t>
            </a:r>
            <a:r>
              <a:rPr lang="en-IN" sz="2400" dirty="0"/>
              <a:t>from peers.</a:t>
            </a:r>
          </a:p>
          <a:p>
            <a:endParaRPr lang="en-IN" sz="2400" dirty="0"/>
          </a:p>
          <a:p>
            <a:r>
              <a:rPr lang="en-IN" sz="2400" dirty="0"/>
              <a:t>A P2P computing system is formed with peer hosts that are fully </a:t>
            </a:r>
            <a:r>
              <a:rPr lang="en-IN" sz="2400" b="1" u="sng" dirty="0"/>
              <a:t>distributed without using a centralized server</a:t>
            </a:r>
            <a:r>
              <a:rPr lang="en-IN" sz="2400" b="1" dirty="0"/>
              <a:t>.</a:t>
            </a:r>
          </a:p>
          <a:p>
            <a:endParaRPr lang="en-IN" sz="2400" dirty="0"/>
          </a:p>
          <a:p>
            <a:endParaRPr lang="en-IN" sz="2400" dirty="0"/>
          </a:p>
        </p:txBody>
      </p:sp>
      <p:sp>
        <p:nvSpPr>
          <p:cNvPr id="4" name="Date Placeholder 3"/>
          <p:cNvSpPr>
            <a:spLocks noGrp="1"/>
          </p:cNvSpPr>
          <p:nvPr>
            <p:ph type="dt" sz="half" idx="10"/>
          </p:nvPr>
        </p:nvSpPr>
        <p:spPr/>
        <p:txBody>
          <a:bodyPr/>
          <a:lstStyle/>
          <a:p>
            <a:fld id="{1273C682-8757-43E5-90C3-B49AB63AB852}"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105</a:t>
            </a:fld>
            <a:endParaRPr lang="en-IN"/>
          </a:p>
        </p:txBody>
      </p:sp>
    </p:spTree>
    <p:extLst>
      <p:ext uri="{BB962C8B-B14F-4D97-AF65-F5344CB8AC3E}">
        <p14:creationId xmlns:p14="http://schemas.microsoft.com/office/powerpoint/2010/main" val="17621118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Autofit/>
          </a:bodyPr>
          <a:lstStyle/>
          <a:p>
            <a:r>
              <a:rPr lang="en-IN" sz="2400" dirty="0"/>
              <a:t>Used widely in </a:t>
            </a:r>
          </a:p>
          <a:p>
            <a:pPr lvl="1"/>
            <a:r>
              <a:rPr lang="en-IN" sz="2400" dirty="0"/>
              <a:t>Messaging, </a:t>
            </a:r>
          </a:p>
          <a:p>
            <a:pPr lvl="1"/>
            <a:r>
              <a:rPr lang="en-IN" sz="2400" dirty="0"/>
              <a:t>Online Chatting, </a:t>
            </a:r>
          </a:p>
          <a:p>
            <a:pPr lvl="1"/>
            <a:r>
              <a:rPr lang="en-IN" sz="2400" dirty="0"/>
              <a:t>Video streaming and </a:t>
            </a:r>
          </a:p>
          <a:p>
            <a:pPr lvl="1"/>
            <a:r>
              <a:rPr lang="en-IN" sz="2400" dirty="0"/>
              <a:t>social netwroking.</a:t>
            </a:r>
          </a:p>
        </p:txBody>
      </p:sp>
      <p:sp>
        <p:nvSpPr>
          <p:cNvPr id="4" name="Date Placeholder 3"/>
          <p:cNvSpPr>
            <a:spLocks noGrp="1"/>
          </p:cNvSpPr>
          <p:nvPr>
            <p:ph type="dt" sz="half" idx="10"/>
          </p:nvPr>
        </p:nvSpPr>
        <p:spPr/>
        <p:txBody>
          <a:bodyPr/>
          <a:lstStyle/>
          <a:p>
            <a:fld id="{1273C682-8757-43E5-90C3-B49AB63AB852}"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106</a:t>
            </a:fld>
            <a:endParaRPr lang="en-IN"/>
          </a:p>
        </p:txBody>
      </p:sp>
    </p:spTree>
    <p:extLst>
      <p:ext uri="{BB962C8B-B14F-4D97-AF65-F5344CB8AC3E}">
        <p14:creationId xmlns:p14="http://schemas.microsoft.com/office/powerpoint/2010/main" val="506458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rmAutofit/>
          </a:bodyPr>
          <a:lstStyle/>
          <a:p>
            <a:r>
              <a:rPr lang="en-IN" sz="2400" dirty="0"/>
              <a:t>Participating peers, all play </a:t>
            </a:r>
            <a:r>
              <a:rPr lang="en-IN" sz="2400" b="1" u="sng" dirty="0"/>
              <a:t>equal roles. They exchange resources with one another directly.</a:t>
            </a:r>
          </a:p>
          <a:p>
            <a:endParaRPr lang="en-IN" sz="2400" dirty="0"/>
          </a:p>
          <a:p>
            <a:r>
              <a:rPr lang="en-IN" sz="2400" b="1" u="sng" dirty="0"/>
              <a:t>No peer has global view</a:t>
            </a:r>
            <a:r>
              <a:rPr lang="en-IN" sz="2400" u="sng" dirty="0"/>
              <a:t> </a:t>
            </a:r>
            <a:r>
              <a:rPr lang="en-IN" sz="2400" dirty="0"/>
              <a:t>of the entire system.</a:t>
            </a:r>
          </a:p>
          <a:p>
            <a:endParaRPr lang="en-IN" sz="2400" dirty="0"/>
          </a:p>
          <a:p>
            <a:r>
              <a:rPr lang="en-IN" sz="2400" dirty="0"/>
              <a:t>Peers act as </a:t>
            </a:r>
            <a:r>
              <a:rPr lang="en-IN" sz="2400" b="1" u="sng" dirty="0"/>
              <a:t>both servers and clients.</a:t>
            </a:r>
          </a:p>
          <a:p>
            <a:endParaRPr lang="en-IN" sz="2400" b="1" u="sng" dirty="0"/>
          </a:p>
        </p:txBody>
      </p:sp>
      <p:sp>
        <p:nvSpPr>
          <p:cNvPr id="4" name="Date Placeholder 3"/>
          <p:cNvSpPr>
            <a:spLocks noGrp="1"/>
          </p:cNvSpPr>
          <p:nvPr>
            <p:ph type="dt" sz="half" idx="10"/>
          </p:nvPr>
        </p:nvSpPr>
        <p:spPr/>
        <p:txBody>
          <a:bodyPr/>
          <a:lstStyle/>
          <a:p>
            <a:fld id="{AD473358-4416-419A-AD90-AC43F2EF041D}"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81" t="52379" r="37799" b="28182"/>
          <a:stretch/>
        </p:blipFill>
        <p:spPr bwMode="auto">
          <a:xfrm>
            <a:off x="1043608" y="4437112"/>
            <a:ext cx="561662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107</a:t>
            </a:fld>
            <a:endParaRPr lang="en-IN"/>
          </a:p>
        </p:txBody>
      </p:sp>
    </p:spTree>
    <p:extLst>
      <p:ext uri="{BB962C8B-B14F-4D97-AF65-F5344CB8AC3E}">
        <p14:creationId xmlns:p14="http://schemas.microsoft.com/office/powerpoint/2010/main" val="3406564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Peer-to-peer networking with </a:t>
            </a:r>
            <a:r>
              <a:rPr lang="en-IN" dirty="0" err="1"/>
              <a:t>BitTorrent</a:t>
            </a:r>
            <a:r>
              <a:rPr lang="en-IN" dirty="0"/>
              <a:t> </a:t>
            </a:r>
          </a:p>
        </p:txBody>
      </p:sp>
      <p:sp>
        <p:nvSpPr>
          <p:cNvPr id="3" name="Content Placeholder 2"/>
          <p:cNvSpPr>
            <a:spLocks noGrp="1"/>
          </p:cNvSpPr>
          <p:nvPr>
            <p:ph idx="1"/>
          </p:nvPr>
        </p:nvSpPr>
        <p:spPr/>
        <p:txBody>
          <a:bodyPr>
            <a:normAutofit/>
          </a:bodyPr>
          <a:lstStyle/>
          <a:p>
            <a:r>
              <a:rPr lang="en-IN" sz="2400" dirty="0" err="1"/>
              <a:t>BitTorrent</a:t>
            </a:r>
            <a:r>
              <a:rPr lang="en-IN" sz="2400" dirty="0"/>
              <a:t> is by far </a:t>
            </a:r>
          </a:p>
          <a:p>
            <a:pPr lvl="1"/>
            <a:r>
              <a:rPr lang="en-IN" sz="2400" dirty="0"/>
              <a:t>the most popular peer-to-peer programs ever. </a:t>
            </a:r>
          </a:p>
          <a:p>
            <a:r>
              <a:rPr lang="en-IN" sz="2400" dirty="0" err="1"/>
              <a:t>BitTorrent</a:t>
            </a:r>
            <a:r>
              <a:rPr lang="en-IN" sz="2400" dirty="0"/>
              <a:t> is one of the most common protocols </a:t>
            </a:r>
          </a:p>
          <a:p>
            <a:pPr lvl="1"/>
            <a:r>
              <a:rPr lang="en-IN" sz="2400" dirty="0"/>
              <a:t>for transferring large files, </a:t>
            </a:r>
          </a:p>
          <a:p>
            <a:pPr lvl="1"/>
            <a:r>
              <a:rPr lang="en-IN" sz="2400" dirty="0"/>
              <a:t>such as </a:t>
            </a:r>
            <a:r>
              <a:rPr lang="en-IN" sz="2400" b="1" u="sng" dirty="0"/>
              <a:t>digital video files containing TV shows or video clips or digital audio files containing songs.</a:t>
            </a:r>
          </a:p>
        </p:txBody>
      </p:sp>
      <p:sp>
        <p:nvSpPr>
          <p:cNvPr id="4" name="Date Placeholder 3"/>
          <p:cNvSpPr>
            <a:spLocks noGrp="1"/>
          </p:cNvSpPr>
          <p:nvPr>
            <p:ph type="dt" sz="half" idx="10"/>
          </p:nvPr>
        </p:nvSpPr>
        <p:spPr/>
        <p:txBody>
          <a:bodyPr/>
          <a:lstStyle/>
          <a:p>
            <a:fld id="{0E67B54D-9660-49B8-A357-6D8A0CB69DD0}"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108</a:t>
            </a:fld>
            <a:endParaRPr lang="en-IN"/>
          </a:p>
        </p:txBody>
      </p:sp>
    </p:spTree>
    <p:extLst>
      <p:ext uri="{BB962C8B-B14F-4D97-AF65-F5344CB8AC3E}">
        <p14:creationId xmlns:p14="http://schemas.microsoft.com/office/powerpoint/2010/main" val="32710044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t>BitTorrent</a:t>
            </a:r>
            <a:r>
              <a:rPr lang="en-IN" dirty="0"/>
              <a:t> Clients</a:t>
            </a:r>
          </a:p>
        </p:txBody>
      </p:sp>
      <p:sp>
        <p:nvSpPr>
          <p:cNvPr id="3" name="Content Placeholder 2"/>
          <p:cNvSpPr>
            <a:spLocks noGrp="1"/>
          </p:cNvSpPr>
          <p:nvPr>
            <p:ph idx="1"/>
          </p:nvPr>
        </p:nvSpPr>
        <p:spPr/>
        <p:txBody>
          <a:bodyPr>
            <a:normAutofit/>
          </a:bodyPr>
          <a:lstStyle/>
          <a:p>
            <a:r>
              <a:rPr lang="en-IN" sz="2400" dirty="0"/>
              <a:t>To send or receive files, </a:t>
            </a:r>
          </a:p>
          <a:p>
            <a:pPr lvl="1"/>
            <a:r>
              <a:rPr lang="en-IN" sz="2400" b="1" u="sng" dirty="0"/>
              <a:t>a person uses a </a:t>
            </a:r>
            <a:r>
              <a:rPr lang="en-IN" sz="2400" b="1" u="sng" dirty="0" err="1"/>
              <a:t>BitTorrent</a:t>
            </a:r>
            <a:r>
              <a:rPr lang="en-IN" sz="2400" b="1" u="sng" dirty="0"/>
              <a:t> client on their Internet-connected computer. </a:t>
            </a:r>
          </a:p>
          <a:p>
            <a:r>
              <a:rPr lang="en-IN" sz="2400" b="1" u="sng" dirty="0"/>
              <a:t>A </a:t>
            </a:r>
            <a:r>
              <a:rPr lang="en-IN" sz="2400" b="1" u="sng" dirty="0" err="1"/>
              <a:t>BitTorrent</a:t>
            </a:r>
            <a:r>
              <a:rPr lang="en-IN" sz="2400" b="1" u="sng" dirty="0"/>
              <a:t> client </a:t>
            </a:r>
            <a:r>
              <a:rPr lang="en-IN" sz="2400" dirty="0"/>
              <a:t>is a </a:t>
            </a:r>
          </a:p>
          <a:p>
            <a:pPr lvl="1"/>
            <a:r>
              <a:rPr lang="en-IN" sz="2400" dirty="0"/>
              <a:t>computer program that implements the </a:t>
            </a:r>
            <a:r>
              <a:rPr lang="en-IN" sz="2400" dirty="0" err="1"/>
              <a:t>BitTorrent</a:t>
            </a:r>
            <a:r>
              <a:rPr lang="en-IN" sz="2400" dirty="0"/>
              <a:t> protocol. </a:t>
            </a:r>
          </a:p>
          <a:p>
            <a:pPr lvl="1"/>
            <a:r>
              <a:rPr lang="en-IN" sz="2400" dirty="0"/>
              <a:t>Popular clients include </a:t>
            </a:r>
          </a:p>
          <a:p>
            <a:pPr lvl="2"/>
            <a:r>
              <a:rPr lang="el-GR" dirty="0"/>
              <a:t>μ</a:t>
            </a:r>
            <a:r>
              <a:rPr lang="en-IN" dirty="0"/>
              <a:t>Torrent, </a:t>
            </a:r>
            <a:r>
              <a:rPr lang="en-IN" dirty="0" err="1"/>
              <a:t>Xunlei</a:t>
            </a:r>
            <a:r>
              <a:rPr lang="en-IN" dirty="0"/>
              <a:t>, Transmission, </a:t>
            </a:r>
            <a:r>
              <a:rPr lang="en-IN" dirty="0" err="1"/>
              <a:t>qBittorrent</a:t>
            </a:r>
            <a:r>
              <a:rPr lang="en-IN" dirty="0"/>
              <a:t>, </a:t>
            </a:r>
            <a:r>
              <a:rPr lang="en-IN" dirty="0" err="1"/>
              <a:t>Vuze</a:t>
            </a:r>
            <a:r>
              <a:rPr lang="en-IN" dirty="0"/>
              <a:t>, Deluge, BitComet and </a:t>
            </a:r>
            <a:r>
              <a:rPr lang="en-IN" dirty="0" err="1"/>
              <a:t>Tixati</a:t>
            </a:r>
            <a:r>
              <a:rPr lang="en-IN" dirty="0"/>
              <a:t>.</a:t>
            </a:r>
          </a:p>
        </p:txBody>
      </p:sp>
      <p:sp>
        <p:nvSpPr>
          <p:cNvPr id="4" name="Date Placeholder 3"/>
          <p:cNvSpPr>
            <a:spLocks noGrp="1"/>
          </p:cNvSpPr>
          <p:nvPr>
            <p:ph type="dt" sz="half" idx="10"/>
          </p:nvPr>
        </p:nvSpPr>
        <p:spPr/>
        <p:txBody>
          <a:bodyPr/>
          <a:lstStyle/>
          <a:p>
            <a:fld id="{637FE73E-C936-43FE-9C33-AF9D9D454F2F}"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109</a:t>
            </a:fld>
            <a:endParaRPr lang="en-IN"/>
          </a:p>
        </p:txBody>
      </p:sp>
    </p:spTree>
    <p:extLst>
      <p:ext uri="{BB962C8B-B14F-4D97-AF65-F5344CB8AC3E}">
        <p14:creationId xmlns:p14="http://schemas.microsoft.com/office/powerpoint/2010/main" val="327921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sz="2400" b="1" dirty="0"/>
              <a:t>Header File or Standard files</a:t>
            </a:r>
            <a:r>
              <a:rPr lang="en-IN" sz="2400" dirty="0"/>
              <a:t>: </a:t>
            </a:r>
          </a:p>
          <a:p>
            <a:r>
              <a:rPr lang="en-IN" sz="2400" dirty="0"/>
              <a:t>These files contains definition of pre-defined functions like </a:t>
            </a:r>
            <a:r>
              <a:rPr lang="en-IN" sz="2400" dirty="0" err="1"/>
              <a:t>printf</a:t>
            </a:r>
            <a:r>
              <a:rPr lang="en-IN" sz="2400" dirty="0"/>
              <a:t>(), </a:t>
            </a:r>
            <a:r>
              <a:rPr lang="en-IN" sz="2400" dirty="0" err="1"/>
              <a:t>scanf</a:t>
            </a:r>
            <a:r>
              <a:rPr lang="en-IN" sz="2400" dirty="0"/>
              <a:t>() etc. These files must be included for working with these functions. </a:t>
            </a:r>
          </a:p>
          <a:p>
            <a:endParaRPr lang="en-IN" sz="2400" dirty="0"/>
          </a:p>
          <a:p>
            <a:r>
              <a:rPr lang="en-IN" sz="2400" dirty="0"/>
              <a:t>Different function are declared in different header files. </a:t>
            </a:r>
          </a:p>
          <a:p>
            <a:pPr lvl="1"/>
            <a:r>
              <a:rPr lang="en-IN" sz="2000" dirty="0"/>
              <a:t>For example C++ standard I/O functions are in ‘</a:t>
            </a:r>
            <a:r>
              <a:rPr lang="en-IN" sz="2000" dirty="0" err="1"/>
              <a:t>iostream</a:t>
            </a:r>
            <a:r>
              <a:rPr lang="en-IN" sz="2000" dirty="0"/>
              <a:t>’ header file whereas </a:t>
            </a:r>
          </a:p>
          <a:p>
            <a:pPr lvl="1"/>
            <a:r>
              <a:rPr lang="en-IN" sz="2000" dirty="0"/>
              <a:t>Functions which perform string operations are in ‘string’ header file.</a:t>
            </a:r>
            <a:br>
              <a:rPr lang="en-IN" sz="2000" dirty="0"/>
            </a:br>
            <a:endParaRPr lang="en-IN" sz="2000" dirty="0"/>
          </a:p>
          <a:p>
            <a:endParaRPr lang="en-IN" sz="2400" dirty="0"/>
          </a:p>
        </p:txBody>
      </p:sp>
      <p:sp>
        <p:nvSpPr>
          <p:cNvPr id="4" name="Date Placeholder 3"/>
          <p:cNvSpPr>
            <a:spLocks noGrp="1"/>
          </p:cNvSpPr>
          <p:nvPr>
            <p:ph type="dt" sz="half" idx="10"/>
          </p:nvPr>
        </p:nvSpPr>
        <p:spPr/>
        <p:txBody>
          <a:bodyPr/>
          <a:lstStyle/>
          <a:p>
            <a:fld id="{B2AE8AA1-AFFB-4D59-B214-6D043EA93B3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11</a:t>
            </a:fld>
            <a:endParaRPr lang="en-IN"/>
          </a:p>
        </p:txBody>
      </p:sp>
    </p:spTree>
    <p:extLst>
      <p:ext uri="{BB962C8B-B14F-4D97-AF65-F5344CB8AC3E}">
        <p14:creationId xmlns:p14="http://schemas.microsoft.com/office/powerpoint/2010/main" val="2325715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BitTorrent</a:t>
            </a:r>
            <a:r>
              <a:rPr lang="en-IN" dirty="0"/>
              <a:t> Clients</a:t>
            </a:r>
          </a:p>
        </p:txBody>
      </p:sp>
      <p:sp>
        <p:nvSpPr>
          <p:cNvPr id="3" name="Content Placeholder 2"/>
          <p:cNvSpPr>
            <a:spLocks noGrp="1"/>
          </p:cNvSpPr>
          <p:nvPr>
            <p:ph idx="1"/>
          </p:nvPr>
        </p:nvSpPr>
        <p:spPr>
          <a:xfrm>
            <a:off x="457200" y="1600200"/>
            <a:ext cx="3322712" cy="4525963"/>
          </a:xfrm>
        </p:spPr>
        <p:txBody>
          <a:bodyPr/>
          <a:lstStyle/>
          <a:p>
            <a:r>
              <a:rPr lang="en-IN" dirty="0"/>
              <a:t>FrostWire</a:t>
            </a:r>
          </a:p>
          <a:p>
            <a:endParaRPr lang="en-IN" dirty="0"/>
          </a:p>
          <a:p>
            <a:endParaRPr lang="en-IN" dirty="0"/>
          </a:p>
          <a:p>
            <a:r>
              <a:rPr lang="en-IN" dirty="0"/>
              <a:t>µTorrent</a:t>
            </a:r>
          </a:p>
          <a:p>
            <a:endParaRPr lang="en-IN" dirty="0"/>
          </a:p>
          <a:p>
            <a:endParaRPr lang="en-IN" dirty="0"/>
          </a:p>
          <a:p>
            <a:endParaRPr lang="en-IN" dirty="0"/>
          </a:p>
        </p:txBody>
      </p:sp>
      <p:sp>
        <p:nvSpPr>
          <p:cNvPr id="4" name="Date Placeholder 3"/>
          <p:cNvSpPr>
            <a:spLocks noGrp="1"/>
          </p:cNvSpPr>
          <p:nvPr>
            <p:ph type="dt" sz="half" idx="10"/>
          </p:nvPr>
        </p:nvSpPr>
        <p:spPr/>
        <p:txBody>
          <a:bodyPr/>
          <a:lstStyle/>
          <a:p>
            <a:fld id="{3C3C0617-B6F8-4EEF-A083-B6AE51B3F959}"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9" name="Picture 5" descr="FrostWi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20" y="2204864"/>
            <a:ext cx="1617712"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20" y="3933056"/>
            <a:ext cx="1905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345632" y="1628800"/>
            <a:ext cx="3322712"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err="1"/>
              <a:t>Tonido</a:t>
            </a:r>
            <a:endParaRPr lang="en-IN" dirty="0"/>
          </a:p>
          <a:p>
            <a:endParaRPr lang="en-IN" dirty="0"/>
          </a:p>
          <a:p>
            <a:endParaRPr lang="en-IN" dirty="0"/>
          </a:p>
          <a:p>
            <a:r>
              <a:rPr lang="en-IN" dirty="0"/>
              <a:t>Deluge</a:t>
            </a:r>
          </a:p>
          <a:p>
            <a:endParaRPr lang="en-IN" dirty="0"/>
          </a:p>
          <a:p>
            <a:endParaRPr lang="en-IN" dirty="0"/>
          </a:p>
          <a:p>
            <a:endParaRPr lang="en-IN"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040" y="2209800"/>
            <a:ext cx="1219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040" y="4149080"/>
            <a:ext cx="121920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110</a:t>
            </a:fld>
            <a:endParaRPr lang="en-IN"/>
          </a:p>
        </p:txBody>
      </p:sp>
    </p:spTree>
    <p:extLst>
      <p:ext uri="{BB962C8B-B14F-4D97-AF65-F5344CB8AC3E}">
        <p14:creationId xmlns:p14="http://schemas.microsoft.com/office/powerpoint/2010/main" val="1841902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Basic Idea behind </a:t>
            </a:r>
            <a:r>
              <a:rPr lang="en-IN" sz="3600" dirty="0" err="1"/>
              <a:t>BitTorrent</a:t>
            </a:r>
            <a:r>
              <a:rPr lang="en-IN" sz="3600" dirty="0"/>
              <a:t>  ?? </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Date Placeholder 3"/>
          <p:cNvSpPr>
            <a:spLocks noGrp="1"/>
          </p:cNvSpPr>
          <p:nvPr>
            <p:ph type="dt" sz="half" idx="10"/>
          </p:nvPr>
        </p:nvSpPr>
        <p:spPr/>
        <p:txBody>
          <a:bodyPr/>
          <a:lstStyle/>
          <a:p>
            <a:fld id="{5AF17700-A32F-453D-957C-C638B3A5A935}"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48734" b="41451"/>
          <a:stretch/>
        </p:blipFill>
        <p:spPr bwMode="auto">
          <a:xfrm>
            <a:off x="1331640" y="2217958"/>
            <a:ext cx="3722339" cy="214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31640" y="4509120"/>
            <a:ext cx="3600400" cy="646331"/>
          </a:xfrm>
          <a:prstGeom prst="rect">
            <a:avLst/>
          </a:prstGeom>
          <a:noFill/>
        </p:spPr>
        <p:txBody>
          <a:bodyPr wrap="square" rtlCol="0">
            <a:spAutoFit/>
          </a:bodyPr>
          <a:lstStyle/>
          <a:p>
            <a:r>
              <a:rPr lang="en-IN" dirty="0"/>
              <a:t>Downloading File from the server-Typical Client Server </a:t>
            </a:r>
          </a:p>
        </p:txBody>
      </p:sp>
      <p:sp>
        <p:nvSpPr>
          <p:cNvPr id="8" name="TextBox 7"/>
          <p:cNvSpPr txBox="1"/>
          <p:nvPr/>
        </p:nvSpPr>
        <p:spPr>
          <a:xfrm>
            <a:off x="5084440" y="4621554"/>
            <a:ext cx="3600400" cy="369332"/>
          </a:xfrm>
          <a:prstGeom prst="rect">
            <a:avLst/>
          </a:prstGeom>
          <a:noFill/>
        </p:spPr>
        <p:txBody>
          <a:bodyPr wrap="square" rtlCol="0">
            <a:spAutoFit/>
          </a:bodyPr>
          <a:lstStyle/>
          <a:p>
            <a:r>
              <a:rPr lang="en-IN" dirty="0"/>
              <a:t>	    P2P??</a:t>
            </a:r>
          </a:p>
        </p:txBody>
      </p:sp>
      <p:sp>
        <p:nvSpPr>
          <p:cNvPr id="7" name="Slide Number Placeholder 6"/>
          <p:cNvSpPr>
            <a:spLocks noGrp="1"/>
          </p:cNvSpPr>
          <p:nvPr>
            <p:ph type="sldNum" sz="quarter" idx="12"/>
          </p:nvPr>
        </p:nvSpPr>
        <p:spPr/>
        <p:txBody>
          <a:bodyPr/>
          <a:lstStyle/>
          <a:p>
            <a:fld id="{A5669369-968C-4B3A-94C3-E2A4E5B88044}" type="slidenum">
              <a:rPr lang="en-IN" smtClean="0"/>
              <a:t>111</a:t>
            </a:fld>
            <a:endParaRPr lang="en-IN"/>
          </a:p>
        </p:txBody>
      </p:sp>
    </p:spTree>
    <p:extLst>
      <p:ext uri="{BB962C8B-B14F-4D97-AF65-F5344CB8AC3E}">
        <p14:creationId xmlns:p14="http://schemas.microsoft.com/office/powerpoint/2010/main" val="960725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Basic Idea behind </a:t>
            </a:r>
            <a:r>
              <a:rPr lang="en-IN" sz="3600" dirty="0" err="1"/>
              <a:t>BitTorrent</a:t>
            </a:r>
            <a:r>
              <a:rPr lang="en-IN" sz="3600" dirty="0"/>
              <a:t> </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sz="2400" dirty="0"/>
              <a:t>In the figure, The time for the download to finish will be two times the time if only one peer was downloading from the server. </a:t>
            </a:r>
          </a:p>
          <a:p>
            <a:endParaRPr lang="en-IN" dirty="0"/>
          </a:p>
        </p:txBody>
      </p:sp>
      <p:sp>
        <p:nvSpPr>
          <p:cNvPr id="4" name="Date Placeholder 3"/>
          <p:cNvSpPr>
            <a:spLocks noGrp="1"/>
          </p:cNvSpPr>
          <p:nvPr>
            <p:ph type="dt" sz="half" idx="10"/>
          </p:nvPr>
        </p:nvSpPr>
        <p:spPr/>
        <p:txBody>
          <a:bodyPr/>
          <a:lstStyle/>
          <a:p>
            <a:fld id="{441B875B-84DA-4E7C-8B52-DE8923CBAF93}"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50910" b="40137"/>
          <a:stretch/>
        </p:blipFill>
        <p:spPr bwMode="auto">
          <a:xfrm>
            <a:off x="2716940" y="1702791"/>
            <a:ext cx="3439236" cy="179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112</a:t>
            </a:fld>
            <a:endParaRPr lang="en-IN"/>
          </a:p>
        </p:txBody>
      </p:sp>
    </p:spTree>
    <p:extLst>
      <p:ext uri="{BB962C8B-B14F-4D97-AF65-F5344CB8AC3E}">
        <p14:creationId xmlns:p14="http://schemas.microsoft.com/office/powerpoint/2010/main" val="3809661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Basic Idea behind </a:t>
            </a:r>
            <a:r>
              <a:rPr lang="en-IN" sz="3600" dirty="0" err="1"/>
              <a:t>BitTorrent</a:t>
            </a:r>
            <a:r>
              <a:rPr lang="en-IN" sz="3600" dirty="0"/>
              <a:t> </a:t>
            </a:r>
          </a:p>
        </p:txBody>
      </p:sp>
      <p:sp>
        <p:nvSpPr>
          <p:cNvPr id="3" name="Content Placeholder 2"/>
          <p:cNvSpPr>
            <a:spLocks noGrp="1"/>
          </p:cNvSpPr>
          <p:nvPr>
            <p:ph idx="1"/>
          </p:nvPr>
        </p:nvSpPr>
        <p:spPr>
          <a:xfrm>
            <a:off x="457200" y="1600200"/>
            <a:ext cx="8229600" cy="4781128"/>
          </a:xfrm>
        </p:spPr>
        <p:txBody>
          <a:bodyPr>
            <a:normAutofit fontScale="70000" lnSpcReduction="2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t>The figure on the right shows an approach similar to </a:t>
            </a:r>
            <a:r>
              <a:rPr lang="en-IN" dirty="0" err="1"/>
              <a:t>BitTorrent</a:t>
            </a:r>
            <a:r>
              <a:rPr lang="en-IN" dirty="0"/>
              <a:t>. </a:t>
            </a:r>
          </a:p>
          <a:p>
            <a:pPr lvl="1"/>
            <a:r>
              <a:rPr lang="en-IN" b="1" u="sng" dirty="0"/>
              <a:t>By splitting the file </a:t>
            </a:r>
          </a:p>
          <a:p>
            <a:pPr lvl="1"/>
            <a:r>
              <a:rPr lang="en-IN" b="1" u="sng" dirty="0"/>
              <a:t>Send one part to each peer, </a:t>
            </a:r>
          </a:p>
          <a:p>
            <a:pPr lvl="1"/>
            <a:r>
              <a:rPr lang="en-IN" b="1" u="sng" dirty="0"/>
              <a:t>Let the peers download the part they are missing from each other, </a:t>
            </a:r>
          </a:p>
          <a:p>
            <a:pPr lvl="1"/>
            <a:r>
              <a:rPr lang="en-IN" b="1" u="sng" dirty="0"/>
              <a:t>Both download time and load on the server is reduced. </a:t>
            </a:r>
          </a:p>
          <a:p>
            <a:endParaRPr lang="en-IN" dirty="0"/>
          </a:p>
          <a:p>
            <a:r>
              <a:rPr lang="en-IN" dirty="0"/>
              <a:t>Of course, the </a:t>
            </a:r>
            <a:r>
              <a:rPr lang="en-IN" dirty="0" err="1"/>
              <a:t>BitTorrent</a:t>
            </a:r>
            <a:r>
              <a:rPr lang="en-IN" dirty="0"/>
              <a:t> protocol is much more sophisticated than this simple example, but this shows the basic idea. </a:t>
            </a:r>
          </a:p>
        </p:txBody>
      </p:sp>
      <p:sp>
        <p:nvSpPr>
          <p:cNvPr id="4" name="Date Placeholder 3"/>
          <p:cNvSpPr>
            <a:spLocks noGrp="1"/>
          </p:cNvSpPr>
          <p:nvPr>
            <p:ph type="dt" sz="half" idx="10"/>
          </p:nvPr>
        </p:nvSpPr>
        <p:spPr/>
        <p:txBody>
          <a:bodyPr/>
          <a:lstStyle/>
          <a:p>
            <a:fld id="{441B875B-84DA-4E7C-8B52-DE8923CBAF93}"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24477" b="37710"/>
          <a:stretch/>
        </p:blipFill>
        <p:spPr bwMode="auto">
          <a:xfrm>
            <a:off x="1149912" y="1340768"/>
            <a:ext cx="6878472" cy="193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113</a:t>
            </a:fld>
            <a:endParaRPr lang="en-IN"/>
          </a:p>
        </p:txBody>
      </p:sp>
    </p:spTree>
    <p:extLst>
      <p:ext uri="{BB962C8B-B14F-4D97-AF65-F5344CB8AC3E}">
        <p14:creationId xmlns:p14="http://schemas.microsoft.com/office/powerpoint/2010/main" val="9791504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539552" y="620688"/>
            <a:ext cx="4040188" cy="639762"/>
          </a:xfrm>
        </p:spPr>
        <p:txBody>
          <a:bodyPr/>
          <a:lstStyle/>
          <a:p>
            <a:r>
              <a:rPr lang="en-US" altLang="en-US" dirty="0"/>
              <a:t>Multiprocessor Systems</a:t>
            </a:r>
            <a:endParaRPr lang="en-IN" dirty="0"/>
          </a:p>
        </p:txBody>
      </p:sp>
      <p:sp>
        <p:nvSpPr>
          <p:cNvPr id="9" name="Content Placeholder 8"/>
          <p:cNvSpPr>
            <a:spLocks noGrp="1"/>
          </p:cNvSpPr>
          <p:nvPr>
            <p:ph sz="half" idx="2"/>
          </p:nvPr>
        </p:nvSpPr>
        <p:spPr>
          <a:xfrm>
            <a:off x="467544" y="1412776"/>
            <a:ext cx="4040188" cy="3951288"/>
          </a:xfrm>
        </p:spPr>
        <p:txBody>
          <a:bodyPr/>
          <a:lstStyle/>
          <a:p>
            <a:pPr>
              <a:lnSpc>
                <a:spcPct val="90000"/>
              </a:lnSpc>
            </a:pPr>
            <a:r>
              <a:rPr lang="en-US" altLang="en-US" b="1" dirty="0"/>
              <a:t>Tightly coupled System</a:t>
            </a:r>
          </a:p>
          <a:p>
            <a:pPr>
              <a:lnSpc>
                <a:spcPct val="90000"/>
              </a:lnSpc>
            </a:pPr>
            <a:r>
              <a:rPr lang="en-US" altLang="en-US" dirty="0"/>
              <a:t>More than one processor in close communication</a:t>
            </a:r>
          </a:p>
          <a:p>
            <a:pPr>
              <a:lnSpc>
                <a:spcPct val="90000"/>
              </a:lnSpc>
            </a:pPr>
            <a:r>
              <a:rPr lang="en-US" altLang="en-US" b="1" dirty="0"/>
              <a:t>Sharing the computer bus, the clock and sometimes memory and peripheral devices.</a:t>
            </a:r>
          </a:p>
          <a:p>
            <a:endParaRPr lang="en-IN" dirty="0"/>
          </a:p>
        </p:txBody>
      </p:sp>
      <p:sp>
        <p:nvSpPr>
          <p:cNvPr id="10" name="Text Placeholder 9"/>
          <p:cNvSpPr>
            <a:spLocks noGrp="1"/>
          </p:cNvSpPr>
          <p:nvPr>
            <p:ph type="body" sz="quarter" idx="3"/>
          </p:nvPr>
        </p:nvSpPr>
        <p:spPr>
          <a:xfrm>
            <a:off x="4788024" y="764704"/>
            <a:ext cx="4041775" cy="639762"/>
          </a:xfrm>
        </p:spPr>
        <p:txBody>
          <a:bodyPr/>
          <a:lstStyle/>
          <a:p>
            <a:r>
              <a:rPr lang="en-IN" dirty="0"/>
              <a:t>Distributed Systems</a:t>
            </a:r>
          </a:p>
        </p:txBody>
      </p:sp>
      <p:sp>
        <p:nvSpPr>
          <p:cNvPr id="11" name="Content Placeholder 10"/>
          <p:cNvSpPr>
            <a:spLocks noGrp="1"/>
          </p:cNvSpPr>
          <p:nvPr>
            <p:ph sz="quarter" idx="4"/>
          </p:nvPr>
        </p:nvSpPr>
        <p:spPr>
          <a:xfrm>
            <a:off x="4645025" y="1484784"/>
            <a:ext cx="4041775" cy="4641379"/>
          </a:xfrm>
        </p:spPr>
        <p:txBody>
          <a:bodyPr>
            <a:normAutofit lnSpcReduction="10000"/>
          </a:bodyPr>
          <a:lstStyle/>
          <a:p>
            <a:r>
              <a:rPr lang="en-IN" b="1" dirty="0"/>
              <a:t>Loosely Coupled Systems</a:t>
            </a:r>
          </a:p>
          <a:p>
            <a:r>
              <a:rPr lang="en-IN" dirty="0"/>
              <a:t>Collection of processors</a:t>
            </a:r>
          </a:p>
          <a:p>
            <a:r>
              <a:rPr lang="en-IN" b="1" dirty="0"/>
              <a:t>Do not share memory or a clock.</a:t>
            </a:r>
          </a:p>
          <a:p>
            <a:r>
              <a:rPr lang="en-IN" b="1" dirty="0"/>
              <a:t>Each processor has its own local memory.</a:t>
            </a:r>
          </a:p>
          <a:p>
            <a:r>
              <a:rPr lang="en-IN" dirty="0"/>
              <a:t>The processors communicate with one another through various communication lines such as high speed buses or telephone lines.</a:t>
            </a:r>
          </a:p>
        </p:txBody>
      </p:sp>
      <p:sp>
        <p:nvSpPr>
          <p:cNvPr id="4" name="Date Placeholder 3"/>
          <p:cNvSpPr>
            <a:spLocks noGrp="1"/>
          </p:cNvSpPr>
          <p:nvPr>
            <p:ph type="dt" sz="half" idx="10"/>
          </p:nvPr>
        </p:nvSpPr>
        <p:spPr/>
        <p:txBody>
          <a:bodyPr/>
          <a:lstStyle/>
          <a:p>
            <a:fld id="{003B2175-C6EB-413D-9B24-81A246285B7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114</a:t>
            </a:fld>
            <a:endParaRPr lang="en-IN"/>
          </a:p>
        </p:txBody>
      </p:sp>
    </p:spTree>
    <p:extLst>
      <p:ext uri="{BB962C8B-B14F-4D97-AF65-F5344CB8AC3E}">
        <p14:creationId xmlns:p14="http://schemas.microsoft.com/office/powerpoint/2010/main" val="1473120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a:xfrm>
            <a:off x="457200" y="198438"/>
            <a:ext cx="8229600" cy="576262"/>
          </a:xfrm>
        </p:spPr>
        <p:txBody>
          <a:bodyPr>
            <a:normAutofit fontScale="90000"/>
          </a:bodyPr>
          <a:lstStyle/>
          <a:p>
            <a:r>
              <a:rPr lang="en-US" altLang="en-US"/>
              <a:t>Clustered Systems</a:t>
            </a:r>
          </a:p>
        </p:txBody>
      </p:sp>
      <p:pic>
        <p:nvPicPr>
          <p:cNvPr id="30723" name="Content Placeholder 3" descr="1.08.pdf"/>
          <p:cNvPicPr>
            <a:picLocks noGrp="1" noChangeAspect="1"/>
          </p:cNvPicPr>
          <p:nvPr>
            <p:ph idx="4294967295"/>
          </p:nvPr>
        </p:nvPicPr>
        <p:blipFill>
          <a:blip r:embed="rId2">
            <a:extLst>
              <a:ext uri="{28A0092B-C50C-407E-A947-70E740481C1C}">
                <a14:useLocalDpi xmlns:a14="http://schemas.microsoft.com/office/drawing/2010/main" val="0"/>
              </a:ext>
            </a:extLst>
          </a:blip>
          <a:srcRect t="-3476" b="-3476"/>
          <a:stretch>
            <a:fillRect/>
          </a:stretch>
        </p:blipFill>
        <p:spPr>
          <a:xfrm>
            <a:off x="1404938" y="1557338"/>
            <a:ext cx="6402387" cy="3524250"/>
          </a:xfrm>
        </p:spPr>
      </p:pic>
      <p:sp>
        <p:nvSpPr>
          <p:cNvPr id="2" name="Date Placeholder 1"/>
          <p:cNvSpPr>
            <a:spLocks noGrp="1"/>
          </p:cNvSpPr>
          <p:nvPr>
            <p:ph type="dt" sz="half" idx="10"/>
          </p:nvPr>
        </p:nvSpPr>
        <p:spPr/>
        <p:txBody>
          <a:bodyPr/>
          <a:lstStyle/>
          <a:p>
            <a:fld id="{56445F37-0CA1-40AC-BE22-B2D8BAF7836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115</a:t>
            </a:fld>
            <a:endParaRPr lang="en-IN"/>
          </a:p>
        </p:txBody>
      </p:sp>
      <p:sp>
        <p:nvSpPr>
          <p:cNvPr id="5" name="Rectangle 4"/>
          <p:cNvSpPr/>
          <p:nvPr/>
        </p:nvSpPr>
        <p:spPr>
          <a:xfrm>
            <a:off x="611560" y="5013176"/>
            <a:ext cx="8208912" cy="1200329"/>
          </a:xfrm>
          <a:prstGeom prst="rect">
            <a:avLst/>
          </a:prstGeom>
        </p:spPr>
        <p:txBody>
          <a:bodyPr wrap="square">
            <a:spAutoFit/>
          </a:bodyPr>
          <a:lstStyle/>
          <a:p>
            <a:pPr marL="342900" indent="-342900">
              <a:buFont typeface="Arial" panose="020B0604020202020204" pitchFamily="34" charset="0"/>
              <a:buChar char="•"/>
            </a:pPr>
            <a:r>
              <a:rPr lang="en-US" altLang="en-US" sz="2400" dirty="0"/>
              <a:t>Like multiprocessor systems, but multiple systems working together Usually sharing storage via a </a:t>
            </a:r>
            <a:r>
              <a:rPr lang="en-US" altLang="en-US" sz="2400" b="1" dirty="0">
                <a:solidFill>
                  <a:srgbClr val="3366FF"/>
                </a:solidFill>
              </a:rPr>
              <a:t>storage-area network (SAN)</a:t>
            </a:r>
            <a:endParaRPr lang="en-IN" sz="2400" dirty="0"/>
          </a:p>
        </p:txBody>
      </p:sp>
    </p:spTree>
    <p:extLst>
      <p:ext uri="{BB962C8B-B14F-4D97-AF65-F5344CB8AC3E}">
        <p14:creationId xmlns:p14="http://schemas.microsoft.com/office/powerpoint/2010/main" val="11530542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a:t>Clustered Systems</a:t>
            </a:r>
          </a:p>
        </p:txBody>
      </p:sp>
      <p:sp>
        <p:nvSpPr>
          <p:cNvPr id="29699" name="Content Placeholder 2"/>
          <p:cNvSpPr>
            <a:spLocks noGrp="1"/>
          </p:cNvSpPr>
          <p:nvPr>
            <p:ph idx="4294967295"/>
          </p:nvPr>
        </p:nvSpPr>
        <p:spPr/>
        <p:txBody>
          <a:bodyPr>
            <a:normAutofit/>
          </a:bodyPr>
          <a:lstStyle/>
          <a:p>
            <a:pPr lvl="1"/>
            <a:r>
              <a:rPr lang="en-US" altLang="en-US" dirty="0"/>
              <a:t>Provides a </a:t>
            </a:r>
            <a:r>
              <a:rPr lang="en-US" altLang="en-US" b="1" dirty="0">
                <a:solidFill>
                  <a:srgbClr val="3366FF"/>
                </a:solidFill>
              </a:rPr>
              <a:t>high-availability</a:t>
            </a:r>
            <a:r>
              <a:rPr lang="en-US" altLang="en-US" b="1" dirty="0"/>
              <a:t> </a:t>
            </a:r>
            <a:r>
              <a:rPr lang="en-US" altLang="en-US" dirty="0"/>
              <a:t>service which survives failures</a:t>
            </a:r>
          </a:p>
          <a:p>
            <a:pPr lvl="1"/>
            <a:r>
              <a:rPr lang="en-US" altLang="en-US" dirty="0"/>
              <a:t>Clusters are used for </a:t>
            </a:r>
            <a:r>
              <a:rPr lang="en-US" altLang="en-US" b="1" dirty="0">
                <a:solidFill>
                  <a:srgbClr val="3366FF"/>
                </a:solidFill>
              </a:rPr>
              <a:t>high-performance computing (HPC)</a:t>
            </a:r>
          </a:p>
          <a:p>
            <a:pPr lvl="2"/>
            <a:r>
              <a:rPr lang="en-US" altLang="en-US" dirty="0"/>
              <a:t>Applications must be written to use </a:t>
            </a:r>
            <a:r>
              <a:rPr lang="en-US" altLang="en-US" b="1" dirty="0">
                <a:solidFill>
                  <a:srgbClr val="3366FF"/>
                </a:solidFill>
              </a:rPr>
              <a:t>parallelization</a:t>
            </a:r>
          </a:p>
          <a:p>
            <a:pPr lvl="1"/>
            <a:r>
              <a:rPr lang="en-US" altLang="en-US" dirty="0"/>
              <a:t>Some have</a:t>
            </a:r>
            <a:r>
              <a:rPr lang="en-US" altLang="en-US" b="1" dirty="0">
                <a:solidFill>
                  <a:srgbClr val="3366FF"/>
                </a:solidFill>
              </a:rPr>
              <a:t> distributed lock manager </a:t>
            </a:r>
            <a:r>
              <a:rPr lang="en-US" altLang="en-US" dirty="0"/>
              <a:t>(</a:t>
            </a:r>
            <a:r>
              <a:rPr lang="en-US" altLang="en-US" b="1" dirty="0">
                <a:solidFill>
                  <a:srgbClr val="3366FF"/>
                </a:solidFill>
              </a:rPr>
              <a:t>DLM</a:t>
            </a:r>
            <a:r>
              <a:rPr lang="en-US" altLang="en-US" dirty="0"/>
              <a:t>) to avoid conflicting operations</a:t>
            </a:r>
          </a:p>
        </p:txBody>
      </p:sp>
      <p:sp>
        <p:nvSpPr>
          <p:cNvPr id="2" name="Date Placeholder 1"/>
          <p:cNvSpPr>
            <a:spLocks noGrp="1"/>
          </p:cNvSpPr>
          <p:nvPr>
            <p:ph type="dt" sz="half" idx="10"/>
          </p:nvPr>
        </p:nvSpPr>
        <p:spPr/>
        <p:txBody>
          <a:bodyPr/>
          <a:lstStyle/>
          <a:p>
            <a:fld id="{98EB4FE9-004E-44A5-BEC9-810CF7B32ABE}"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116</a:t>
            </a:fld>
            <a:endParaRPr lang="en-IN"/>
          </a:p>
        </p:txBody>
      </p:sp>
    </p:spTree>
    <p:extLst>
      <p:ext uri="{BB962C8B-B14F-4D97-AF65-F5344CB8AC3E}">
        <p14:creationId xmlns:p14="http://schemas.microsoft.com/office/powerpoint/2010/main" val="2025121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Cluster for Massive Parallelism	</a:t>
            </a:r>
          </a:p>
        </p:txBody>
      </p:sp>
      <p:sp>
        <p:nvSpPr>
          <p:cNvPr id="3" name="Content Placeholder 2"/>
          <p:cNvSpPr>
            <a:spLocks noGrp="1"/>
          </p:cNvSpPr>
          <p:nvPr>
            <p:ph idx="1"/>
          </p:nvPr>
        </p:nvSpPr>
        <p:spPr>
          <a:xfrm>
            <a:off x="457200" y="1600200"/>
            <a:ext cx="8229600" cy="4781128"/>
          </a:xfrm>
        </p:spPr>
        <p:txBody>
          <a:bodyPr>
            <a:noAutofit/>
          </a:bodyPr>
          <a:lstStyle/>
          <a:p>
            <a:r>
              <a:rPr lang="en-IN" sz="2400" dirty="0"/>
              <a:t>A collection of </a:t>
            </a:r>
          </a:p>
          <a:p>
            <a:pPr lvl="1"/>
            <a:r>
              <a:rPr lang="en-IN" sz="2000" dirty="0"/>
              <a:t>interconnected stand alone computers </a:t>
            </a:r>
          </a:p>
          <a:p>
            <a:pPr lvl="1"/>
            <a:r>
              <a:rPr lang="en-IN" sz="2000" dirty="0"/>
              <a:t>which can work together collectively and </a:t>
            </a:r>
          </a:p>
          <a:p>
            <a:pPr lvl="1"/>
            <a:r>
              <a:rPr lang="en-IN" sz="2000" dirty="0"/>
              <a:t>cooperatively as a single integrated computing resource pool.</a:t>
            </a:r>
          </a:p>
          <a:p>
            <a:endParaRPr lang="en-IN" sz="2400" dirty="0"/>
          </a:p>
          <a:p>
            <a:r>
              <a:rPr lang="en-IN" sz="2400" dirty="0"/>
              <a:t>Deployed to </a:t>
            </a:r>
          </a:p>
          <a:p>
            <a:pPr lvl="1"/>
            <a:r>
              <a:rPr lang="en-IN" sz="2000" dirty="0"/>
              <a:t>improve speed and/or reliability  over that provided by a single computer, while </a:t>
            </a:r>
          </a:p>
          <a:p>
            <a:pPr lvl="1"/>
            <a:r>
              <a:rPr lang="en-IN" sz="2000" dirty="0"/>
              <a:t>being much more cost effective than single computer the of comparable speed or reliability </a:t>
            </a:r>
          </a:p>
          <a:p>
            <a:pPr marL="0" indent="0">
              <a:buNone/>
            </a:pPr>
            <a:endParaRPr lang="en-IN" sz="2400" dirty="0"/>
          </a:p>
        </p:txBody>
      </p:sp>
      <p:sp>
        <p:nvSpPr>
          <p:cNvPr id="4" name="Date Placeholder 3"/>
          <p:cNvSpPr>
            <a:spLocks noGrp="1"/>
          </p:cNvSpPr>
          <p:nvPr>
            <p:ph type="dt" sz="half" idx="10"/>
          </p:nvPr>
        </p:nvSpPr>
        <p:spPr/>
        <p:txBody>
          <a:bodyPr/>
          <a:lstStyle/>
          <a:p>
            <a:fld id="{85CB0F22-A569-4824-BB5A-0562D07D26F8}"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117</a:t>
            </a:fld>
            <a:endParaRPr lang="en-IN"/>
          </a:p>
        </p:txBody>
      </p:sp>
    </p:spTree>
    <p:extLst>
      <p:ext uri="{BB962C8B-B14F-4D97-AF65-F5344CB8AC3E}">
        <p14:creationId xmlns:p14="http://schemas.microsoft.com/office/powerpoint/2010/main" val="42185343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Cluster Architecture</a:t>
            </a:r>
          </a:p>
        </p:txBody>
      </p:sp>
      <p:sp>
        <p:nvSpPr>
          <p:cNvPr id="3" name="Content Placeholder 2"/>
          <p:cNvSpPr>
            <a:spLocks noGrp="1"/>
          </p:cNvSpPr>
          <p:nvPr>
            <p:ph idx="1"/>
          </p:nvPr>
        </p:nvSpPr>
        <p:spPr>
          <a:xfrm>
            <a:off x="333224" y="1166019"/>
            <a:ext cx="8229600" cy="2262982"/>
          </a:xfrm>
        </p:spPr>
        <p:txBody>
          <a:bodyPr>
            <a:normAutofit/>
          </a:bodyPr>
          <a:lstStyle/>
          <a:p>
            <a:pPr marL="0" indent="0">
              <a:buNone/>
            </a:pPr>
            <a:r>
              <a:rPr lang="en-IN" sz="2200" dirty="0"/>
              <a:t>Through hierarchical construction using a SAN, LAN or WAN, one can build scalable clusters with an increasing number of nodes. </a:t>
            </a:r>
          </a:p>
          <a:p>
            <a:pPr marL="0" indent="0">
              <a:buNone/>
            </a:pPr>
            <a:r>
              <a:rPr lang="en-IN" sz="2200" b="1" u="sng" dirty="0"/>
              <a:t>The cluster is connected to the internet via a virtual private network(VPN) gateway.</a:t>
            </a:r>
          </a:p>
        </p:txBody>
      </p:sp>
      <p:sp>
        <p:nvSpPr>
          <p:cNvPr id="4" name="Rectangle 3"/>
          <p:cNvSpPr/>
          <p:nvPr/>
        </p:nvSpPr>
        <p:spPr>
          <a:xfrm>
            <a:off x="2820655" y="3244334"/>
            <a:ext cx="1627369" cy="369332"/>
          </a:xfrm>
          <a:prstGeom prst="rect">
            <a:avLst/>
          </a:prstGeom>
        </p:spPr>
        <p:txBody>
          <a:bodyPr wrap="none">
            <a:spAutoFit/>
          </a:bodyPr>
          <a:lstStyle/>
          <a:p>
            <a:pPr marL="1428750" lvl="2" indent="-514350">
              <a:buFont typeface="+mj-lt"/>
              <a:buAutoNum type="arabicParenR"/>
            </a:pPr>
            <a:endParaRPr lang="en-IN" dirty="0"/>
          </a:p>
        </p:txBody>
      </p:sp>
      <p:pic>
        <p:nvPicPr>
          <p:cNvPr id="5"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t="2972" b="20324"/>
          <a:stretch/>
        </p:blipFill>
        <p:spPr bwMode="auto">
          <a:xfrm>
            <a:off x="1331640" y="3892406"/>
            <a:ext cx="6552728" cy="248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Date Placeholder 5"/>
          <p:cNvSpPr>
            <a:spLocks noGrp="1"/>
          </p:cNvSpPr>
          <p:nvPr>
            <p:ph type="dt" sz="half" idx="10"/>
          </p:nvPr>
        </p:nvSpPr>
        <p:spPr/>
        <p:txBody>
          <a:bodyPr/>
          <a:lstStyle/>
          <a:p>
            <a:fld id="{0427D04F-84C8-4D53-B6E3-1F1432D5B8CE}" type="datetime1">
              <a:rPr lang="en-IN" smtClean="0"/>
              <a:t>05/12/23</a:t>
            </a:fld>
            <a:endParaRPr lang="en-IN" dirty="0"/>
          </a:p>
        </p:txBody>
      </p:sp>
      <p:sp>
        <p:nvSpPr>
          <p:cNvPr id="7" name="Footer Placeholder 6"/>
          <p:cNvSpPr>
            <a:spLocks noGrp="1"/>
          </p:cNvSpPr>
          <p:nvPr>
            <p:ph type="ftr" sz="quarter" idx="11"/>
          </p:nvPr>
        </p:nvSpPr>
        <p:spPr/>
        <p:txBody>
          <a:bodyPr/>
          <a:lstStyle/>
          <a:p>
            <a:r>
              <a:rPr lang="en-IN"/>
              <a:t>Prof. Shweta Dhawan Chachra</a:t>
            </a:r>
            <a:endParaRPr lang="en-IN" dirty="0"/>
          </a:p>
        </p:txBody>
      </p:sp>
      <p:sp>
        <p:nvSpPr>
          <p:cNvPr id="8" name="Slide Number Placeholder 7"/>
          <p:cNvSpPr>
            <a:spLocks noGrp="1"/>
          </p:cNvSpPr>
          <p:nvPr>
            <p:ph type="sldNum" sz="quarter" idx="12"/>
          </p:nvPr>
        </p:nvSpPr>
        <p:spPr/>
        <p:txBody>
          <a:bodyPr/>
          <a:lstStyle/>
          <a:p>
            <a:fld id="{A5669369-968C-4B3A-94C3-E2A4E5B88044}" type="slidenum">
              <a:rPr lang="en-IN" smtClean="0"/>
              <a:t>118</a:t>
            </a:fld>
            <a:endParaRPr lang="en-IN"/>
          </a:p>
        </p:txBody>
      </p:sp>
    </p:spTree>
    <p:extLst>
      <p:ext uri="{BB962C8B-B14F-4D97-AF65-F5344CB8AC3E}">
        <p14:creationId xmlns:p14="http://schemas.microsoft.com/office/powerpoint/2010/main" val="29529262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Single System Image</a:t>
            </a:r>
          </a:p>
        </p:txBody>
      </p:sp>
      <p:sp>
        <p:nvSpPr>
          <p:cNvPr id="3" name="Content Placeholder 2"/>
          <p:cNvSpPr>
            <a:spLocks noGrp="1"/>
          </p:cNvSpPr>
          <p:nvPr>
            <p:ph idx="1"/>
          </p:nvPr>
        </p:nvSpPr>
        <p:spPr/>
        <p:txBody>
          <a:bodyPr>
            <a:normAutofit/>
          </a:bodyPr>
          <a:lstStyle/>
          <a:p>
            <a:r>
              <a:rPr lang="en-IN" sz="2200" dirty="0"/>
              <a:t>An ideal cluster should </a:t>
            </a:r>
            <a:r>
              <a:rPr lang="en-IN" sz="2200" b="1" u="sng" dirty="0"/>
              <a:t>merge multiple system images into a single system image(SSI). </a:t>
            </a:r>
          </a:p>
          <a:p>
            <a:endParaRPr lang="en-IN" sz="2200" dirty="0"/>
          </a:p>
          <a:p>
            <a:r>
              <a:rPr lang="en-IN" sz="2200" dirty="0"/>
              <a:t>Cluster designers desire a cluster operating system to support SSI at various levels, including the </a:t>
            </a:r>
            <a:r>
              <a:rPr lang="en-IN" sz="2200" b="1" u="sng" dirty="0"/>
              <a:t>sharing of CPUs, memory and I/O across all cluster nodes.</a:t>
            </a:r>
          </a:p>
          <a:p>
            <a:endParaRPr lang="en-IN" sz="2200" dirty="0"/>
          </a:p>
          <a:p>
            <a:r>
              <a:rPr lang="en-IN" sz="2200" dirty="0"/>
              <a:t>SSI is an illusion created by software or hardware that presents a collection of resources as one integrated, powerful resource.</a:t>
            </a:r>
          </a:p>
          <a:p>
            <a:endParaRPr lang="en-IN" sz="2200" dirty="0"/>
          </a:p>
          <a:p>
            <a:r>
              <a:rPr lang="en-IN" sz="2200" b="1" u="sng" dirty="0"/>
              <a:t>SSI makes the cluster appear like a single machine to the user.</a:t>
            </a:r>
          </a:p>
        </p:txBody>
      </p:sp>
      <p:sp>
        <p:nvSpPr>
          <p:cNvPr id="4" name="Rectangle 3"/>
          <p:cNvSpPr/>
          <p:nvPr/>
        </p:nvSpPr>
        <p:spPr>
          <a:xfrm>
            <a:off x="2820655" y="3244334"/>
            <a:ext cx="1627369" cy="369332"/>
          </a:xfrm>
          <a:prstGeom prst="rect">
            <a:avLst/>
          </a:prstGeom>
        </p:spPr>
        <p:txBody>
          <a:bodyPr wrap="none">
            <a:spAutoFit/>
          </a:bodyPr>
          <a:lstStyle/>
          <a:p>
            <a:pPr marL="1428750" lvl="2" indent="-514350">
              <a:buFont typeface="+mj-lt"/>
              <a:buAutoNum type="arabicParenR"/>
            </a:pPr>
            <a:endParaRPr lang="en-IN" dirty="0"/>
          </a:p>
        </p:txBody>
      </p:sp>
      <p:sp>
        <p:nvSpPr>
          <p:cNvPr id="5" name="Date Placeholder 4"/>
          <p:cNvSpPr>
            <a:spLocks noGrp="1"/>
          </p:cNvSpPr>
          <p:nvPr>
            <p:ph type="dt" sz="half" idx="10"/>
          </p:nvPr>
        </p:nvSpPr>
        <p:spPr/>
        <p:txBody>
          <a:bodyPr/>
          <a:lstStyle/>
          <a:p>
            <a:fld id="{507C760D-1380-46ED-95B1-7B10B429CF71}" type="datetime1">
              <a:rPr lang="en-IN" smtClean="0"/>
              <a:t>05/12/23</a:t>
            </a:fld>
            <a:endParaRPr lang="en-IN" dirty="0"/>
          </a:p>
        </p:txBody>
      </p:sp>
      <p:sp>
        <p:nvSpPr>
          <p:cNvPr id="6" name="Footer Placeholder 5"/>
          <p:cNvSpPr>
            <a:spLocks noGrp="1"/>
          </p:cNvSpPr>
          <p:nvPr>
            <p:ph type="ftr" sz="quarter" idx="11"/>
          </p:nvPr>
        </p:nvSpPr>
        <p:spPr/>
        <p:txBody>
          <a:bodyPr/>
          <a:lstStyle/>
          <a:p>
            <a:r>
              <a:rPr lang="en-IN"/>
              <a:t>Prof. Shweta Dhawan Chachra</a:t>
            </a:r>
            <a:endParaRPr lang="en-IN" dirty="0"/>
          </a:p>
        </p:txBody>
      </p:sp>
      <p:sp>
        <p:nvSpPr>
          <p:cNvPr id="7" name="Slide Number Placeholder 6"/>
          <p:cNvSpPr>
            <a:spLocks noGrp="1"/>
          </p:cNvSpPr>
          <p:nvPr>
            <p:ph type="sldNum" sz="quarter" idx="12"/>
          </p:nvPr>
        </p:nvSpPr>
        <p:spPr/>
        <p:txBody>
          <a:bodyPr/>
          <a:lstStyle/>
          <a:p>
            <a:fld id="{A5669369-968C-4B3A-94C3-E2A4E5B88044}" type="slidenum">
              <a:rPr lang="en-IN" smtClean="0"/>
              <a:t>119</a:t>
            </a:fld>
            <a:endParaRPr lang="en-IN"/>
          </a:p>
        </p:txBody>
      </p:sp>
    </p:spTree>
    <p:extLst>
      <p:ext uri="{BB962C8B-B14F-4D97-AF65-F5344CB8AC3E}">
        <p14:creationId xmlns:p14="http://schemas.microsoft.com/office/powerpoint/2010/main" val="712051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sz="2400" b="1" dirty="0"/>
              <a:t>Header File or Standard files</a:t>
            </a:r>
            <a:r>
              <a:rPr lang="en-IN" sz="2400" dirty="0"/>
              <a:t>: </a:t>
            </a:r>
          </a:p>
          <a:p>
            <a:r>
              <a:rPr lang="en-IN" sz="2400" b="1" dirty="0"/>
              <a:t>Syntax</a:t>
            </a:r>
            <a:r>
              <a:rPr lang="en-IN" sz="2400" dirty="0"/>
              <a:t>: </a:t>
            </a:r>
            <a:r>
              <a:rPr lang="en-IN" sz="2400" b="1" dirty="0">
                <a:solidFill>
                  <a:srgbClr val="FF0000"/>
                </a:solidFill>
              </a:rPr>
              <a:t>#include&lt; </a:t>
            </a:r>
            <a:r>
              <a:rPr lang="en-IN" sz="2400" b="1" i="1" dirty="0" err="1">
                <a:solidFill>
                  <a:srgbClr val="FF0000"/>
                </a:solidFill>
              </a:rPr>
              <a:t>file_name</a:t>
            </a:r>
            <a:r>
              <a:rPr lang="en-IN" sz="2400" b="1" i="1" dirty="0">
                <a:solidFill>
                  <a:srgbClr val="FF0000"/>
                </a:solidFill>
              </a:rPr>
              <a:t> </a:t>
            </a:r>
            <a:r>
              <a:rPr lang="en-IN" sz="2400" b="1" dirty="0">
                <a:solidFill>
                  <a:srgbClr val="FF0000"/>
                </a:solidFill>
              </a:rPr>
              <a:t>&gt;</a:t>
            </a:r>
          </a:p>
          <a:p>
            <a:pPr lvl="1"/>
            <a:r>
              <a:rPr lang="en-IN" sz="2000" dirty="0"/>
              <a:t>where </a:t>
            </a:r>
            <a:r>
              <a:rPr lang="en-IN" sz="2000" i="1" dirty="0" err="1"/>
              <a:t>file_name</a:t>
            </a:r>
            <a:r>
              <a:rPr lang="en-IN" sz="2000" dirty="0"/>
              <a:t> is the name of file to be included. </a:t>
            </a:r>
          </a:p>
          <a:p>
            <a:pPr lvl="1"/>
            <a:r>
              <a:rPr lang="en-IN" sz="2000" dirty="0"/>
              <a:t>The ‘&lt;‘ and ‘&gt;’ brackets tells the compiler to look for the file in standard directory.</a:t>
            </a:r>
          </a:p>
          <a:p>
            <a:endParaRPr lang="en-IN" sz="2400" dirty="0"/>
          </a:p>
        </p:txBody>
      </p:sp>
      <p:sp>
        <p:nvSpPr>
          <p:cNvPr id="4" name="Date Placeholder 3"/>
          <p:cNvSpPr>
            <a:spLocks noGrp="1"/>
          </p:cNvSpPr>
          <p:nvPr>
            <p:ph type="dt" sz="half" idx="10"/>
          </p:nvPr>
        </p:nvSpPr>
        <p:spPr/>
        <p:txBody>
          <a:bodyPr/>
          <a:lstStyle/>
          <a:p>
            <a:fld id="{8D820E8E-DCA3-4F04-8391-FFE43F3ECE1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a:t>
            </a:fld>
            <a:endParaRPr lang="en-IN"/>
          </a:p>
        </p:txBody>
      </p:sp>
    </p:spTree>
    <p:extLst>
      <p:ext uri="{BB962C8B-B14F-4D97-AF65-F5344CB8AC3E}">
        <p14:creationId xmlns:p14="http://schemas.microsoft.com/office/powerpoint/2010/main" val="247621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SSI</a:t>
            </a:r>
          </a:p>
        </p:txBody>
      </p:sp>
      <p:sp>
        <p:nvSpPr>
          <p:cNvPr id="3" name="Content Placeholder 2"/>
          <p:cNvSpPr>
            <a:spLocks noGrp="1"/>
          </p:cNvSpPr>
          <p:nvPr>
            <p:ph idx="1"/>
          </p:nvPr>
        </p:nvSpPr>
        <p:spPr>
          <a:xfrm>
            <a:off x="457200" y="1340768"/>
            <a:ext cx="8229600" cy="4785395"/>
          </a:xfrm>
        </p:spPr>
        <p:txBody>
          <a:bodyPr>
            <a:normAutofit fontScale="62500" lnSpcReduction="20000"/>
          </a:bodyPr>
          <a:lstStyle/>
          <a:p>
            <a:pPr algn="just"/>
            <a:r>
              <a:rPr lang="en-IN" dirty="0"/>
              <a:t>Suppose a workstation has:</a:t>
            </a:r>
          </a:p>
          <a:p>
            <a:pPr lvl="1" algn="just"/>
            <a:r>
              <a:rPr lang="en-IN" dirty="0"/>
              <a:t>A 300 </a:t>
            </a:r>
            <a:r>
              <a:rPr lang="en-IN" dirty="0" err="1"/>
              <a:t>Mflops</a:t>
            </a:r>
            <a:r>
              <a:rPr lang="en-IN" dirty="0"/>
              <a:t>/second processor</a:t>
            </a:r>
          </a:p>
          <a:p>
            <a:pPr lvl="1" algn="just"/>
            <a:r>
              <a:rPr lang="en-IN" dirty="0"/>
              <a:t>512 MB of memory</a:t>
            </a:r>
          </a:p>
          <a:p>
            <a:pPr lvl="1" algn="just"/>
            <a:r>
              <a:rPr lang="en-IN" dirty="0"/>
              <a:t>4 GB disk </a:t>
            </a:r>
          </a:p>
          <a:p>
            <a:pPr lvl="1" algn="just"/>
            <a:r>
              <a:rPr lang="en-IN" dirty="0"/>
              <a:t>Support 50 active users and 1,000 processes. </a:t>
            </a:r>
          </a:p>
          <a:p>
            <a:pPr marL="0" indent="0" algn="just">
              <a:buNone/>
            </a:pPr>
            <a:endParaRPr lang="en-IN" dirty="0"/>
          </a:p>
          <a:p>
            <a:pPr algn="just"/>
            <a:r>
              <a:rPr lang="en-IN" dirty="0"/>
              <a:t>By clustering 100 such workstations, we should get a single system that is equivalent to one huge workstation, or a </a:t>
            </a:r>
            <a:r>
              <a:rPr lang="en-IN" dirty="0" err="1"/>
              <a:t>megastation</a:t>
            </a:r>
            <a:r>
              <a:rPr lang="en-IN" dirty="0"/>
              <a:t>, that has:</a:t>
            </a:r>
          </a:p>
          <a:p>
            <a:pPr lvl="1" algn="just"/>
            <a:r>
              <a:rPr lang="en-IN" dirty="0"/>
              <a:t> 30 </a:t>
            </a:r>
            <a:r>
              <a:rPr lang="en-IN" dirty="0" err="1"/>
              <a:t>Gflops</a:t>
            </a:r>
            <a:r>
              <a:rPr lang="en-IN" dirty="0"/>
              <a:t>/second processor</a:t>
            </a:r>
          </a:p>
          <a:p>
            <a:pPr lvl="1" algn="just"/>
            <a:r>
              <a:rPr lang="en-IN" dirty="0"/>
              <a:t> 50 GB of memory</a:t>
            </a:r>
          </a:p>
          <a:p>
            <a:pPr lvl="1" algn="just"/>
            <a:r>
              <a:rPr lang="en-IN" dirty="0"/>
              <a:t> 400 GB disk </a:t>
            </a:r>
          </a:p>
          <a:p>
            <a:pPr lvl="1" algn="just"/>
            <a:r>
              <a:rPr lang="en-IN" dirty="0"/>
              <a:t> Support 5,000 active users and 100,000 processes </a:t>
            </a:r>
          </a:p>
          <a:p>
            <a:pPr marL="457200" lvl="1" indent="0" algn="just">
              <a:buNone/>
            </a:pPr>
            <a:endParaRPr lang="en-IN" dirty="0"/>
          </a:p>
          <a:p>
            <a:pPr algn="just"/>
            <a:r>
              <a:rPr lang="en-IN" dirty="0"/>
              <a:t>This is an appealing goal, but it is very difficult to achieve. </a:t>
            </a:r>
          </a:p>
          <a:p>
            <a:pPr algn="just"/>
            <a:endParaRPr lang="en-IN" dirty="0"/>
          </a:p>
          <a:p>
            <a:pPr algn="just"/>
            <a:r>
              <a:rPr lang="en-IN" dirty="0"/>
              <a:t>SSI techniques are aimed at achieving this goal.</a:t>
            </a:r>
          </a:p>
        </p:txBody>
      </p:sp>
      <p:sp>
        <p:nvSpPr>
          <p:cNvPr id="4" name="Date Placeholder 3"/>
          <p:cNvSpPr>
            <a:spLocks noGrp="1"/>
          </p:cNvSpPr>
          <p:nvPr>
            <p:ph type="dt" sz="half" idx="10"/>
          </p:nvPr>
        </p:nvSpPr>
        <p:spPr/>
        <p:txBody>
          <a:bodyPr/>
          <a:lstStyle/>
          <a:p>
            <a:fld id="{62137C5A-95B2-4C38-B813-88703DFA729A}" type="datetime1">
              <a:rPr lang="en-IN" smtClean="0"/>
              <a:t>05/12/23</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120</a:t>
            </a:fld>
            <a:endParaRPr lang="en-IN"/>
          </a:p>
        </p:txBody>
      </p:sp>
    </p:spTree>
    <p:extLst>
      <p:ext uri="{BB962C8B-B14F-4D97-AF65-F5344CB8AC3E}">
        <p14:creationId xmlns:p14="http://schemas.microsoft.com/office/powerpoint/2010/main" val="4054900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457200"/>
            <a:r>
              <a:rPr lang="en-US" altLang="en-US" sz="2400" b="1" dirty="0">
                <a:solidFill>
                  <a:srgbClr val="3366FF"/>
                </a:solidFill>
              </a:rPr>
              <a:t>Asymmetric clustering</a:t>
            </a:r>
            <a:r>
              <a:rPr lang="en-US" altLang="en-US" sz="2400" dirty="0">
                <a:solidFill>
                  <a:srgbClr val="3366FF"/>
                </a:solidFill>
              </a:rPr>
              <a:t> </a:t>
            </a:r>
            <a:r>
              <a:rPr lang="en-US" altLang="en-US" sz="2400" dirty="0"/>
              <a:t>has one machine in hot-standby mode</a:t>
            </a:r>
          </a:p>
          <a:p>
            <a:pPr lvl="2"/>
            <a:endParaRPr lang="en-US" altLang="en-US" b="1" dirty="0">
              <a:solidFill>
                <a:srgbClr val="3366FF"/>
              </a:solidFill>
            </a:endParaRPr>
          </a:p>
          <a:p>
            <a:pPr marL="457200"/>
            <a:r>
              <a:rPr lang="en-US" altLang="en-US" sz="2400" b="1" dirty="0">
                <a:solidFill>
                  <a:srgbClr val="3366FF"/>
                </a:solidFill>
              </a:rPr>
              <a:t>Symmetric clustering</a:t>
            </a:r>
            <a:r>
              <a:rPr lang="en-US" altLang="en-US" sz="2400" dirty="0">
                <a:solidFill>
                  <a:srgbClr val="3366FF"/>
                </a:solidFill>
              </a:rPr>
              <a:t> </a:t>
            </a:r>
            <a:r>
              <a:rPr lang="en-US" altLang="en-US" sz="2400" dirty="0"/>
              <a:t>has multiple nodes running applications, monitoring each other</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121</a:t>
            </a:fld>
            <a:endParaRPr lang="en-IN"/>
          </a:p>
        </p:txBody>
      </p:sp>
    </p:spTree>
    <p:extLst>
      <p:ext uri="{BB962C8B-B14F-4D97-AF65-F5344CB8AC3E}">
        <p14:creationId xmlns:p14="http://schemas.microsoft.com/office/powerpoint/2010/main" val="7616900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a:t>Clustered Systems</a:t>
            </a:r>
          </a:p>
        </p:txBody>
      </p:sp>
      <p:sp>
        <p:nvSpPr>
          <p:cNvPr id="29699" name="Content Placeholder 2"/>
          <p:cNvSpPr>
            <a:spLocks noGrp="1"/>
          </p:cNvSpPr>
          <p:nvPr>
            <p:ph idx="4294967295"/>
          </p:nvPr>
        </p:nvSpPr>
        <p:spPr/>
        <p:txBody>
          <a:bodyPr>
            <a:normAutofit/>
          </a:bodyPr>
          <a:lstStyle/>
          <a:p>
            <a:r>
              <a:rPr lang="en-US" altLang="en-US" sz="2800" dirty="0"/>
              <a:t>Asymmetric clustering-</a:t>
            </a:r>
          </a:p>
          <a:p>
            <a:pPr lvl="1"/>
            <a:r>
              <a:rPr lang="en-US" altLang="en-US" sz="2400" dirty="0"/>
              <a:t>One m/c is in hot standby mode while the other (</a:t>
            </a:r>
            <a:r>
              <a:rPr lang="en-IN" sz="2400" dirty="0">
                <a:solidFill>
                  <a:schemeClr val="accent5"/>
                </a:solidFill>
              </a:rPr>
              <a:t>primary node ) </a:t>
            </a:r>
            <a:r>
              <a:rPr lang="en-US" altLang="en-US" sz="2400" dirty="0"/>
              <a:t>is running applications.</a:t>
            </a:r>
          </a:p>
          <a:p>
            <a:pPr lvl="1"/>
            <a:r>
              <a:rPr lang="en-US" altLang="en-US" sz="2400" dirty="0"/>
              <a:t>The hot standby host does nothing but monitor the active server. </a:t>
            </a:r>
          </a:p>
          <a:p>
            <a:pPr lvl="1"/>
            <a:r>
              <a:rPr lang="en-US" altLang="en-US" sz="2400" dirty="0"/>
              <a:t>If that server fails, the hot standby host becomes the active server.</a:t>
            </a:r>
          </a:p>
          <a:p>
            <a:pPr lvl="1"/>
            <a:r>
              <a:rPr lang="en-IN" sz="2400" dirty="0"/>
              <a:t>The </a:t>
            </a:r>
            <a:r>
              <a:rPr lang="en-IN" sz="2400" dirty="0">
                <a:solidFill>
                  <a:schemeClr val="accent5"/>
                </a:solidFill>
              </a:rPr>
              <a:t>standby node is powered on </a:t>
            </a:r>
            <a:r>
              <a:rPr lang="en-IN" sz="2400" dirty="0"/>
              <a:t>(hot) and running some </a:t>
            </a:r>
            <a:r>
              <a:rPr lang="en-IN" sz="2400" dirty="0">
                <a:solidFill>
                  <a:schemeClr val="accent5"/>
                </a:solidFill>
              </a:rPr>
              <a:t>monitoring programs </a:t>
            </a:r>
            <a:r>
              <a:rPr lang="en-IN" sz="2400" dirty="0"/>
              <a:t>to communicate </a:t>
            </a:r>
            <a:r>
              <a:rPr lang="en-IN" sz="2400" dirty="0">
                <a:solidFill>
                  <a:schemeClr val="accent5"/>
                </a:solidFill>
              </a:rPr>
              <a:t>heartbeat signals to check the status of the primary node</a:t>
            </a:r>
            <a:r>
              <a:rPr lang="en-IN" sz="2400" dirty="0"/>
              <a:t>, but is </a:t>
            </a:r>
            <a:r>
              <a:rPr lang="en-IN" sz="2400" dirty="0">
                <a:solidFill>
                  <a:schemeClr val="accent5"/>
                </a:solidFill>
              </a:rPr>
              <a:t>not actively </a:t>
            </a:r>
            <a:r>
              <a:rPr lang="en-IN" sz="2400" dirty="0"/>
              <a:t>running other useful workloads.</a:t>
            </a:r>
          </a:p>
          <a:p>
            <a:endParaRPr lang="en-US" altLang="en-US" sz="2800" dirty="0"/>
          </a:p>
          <a:p>
            <a:endParaRPr lang="en-US" altLang="en-US" sz="2800" dirty="0"/>
          </a:p>
        </p:txBody>
      </p:sp>
      <p:sp>
        <p:nvSpPr>
          <p:cNvPr id="2" name="Date Placeholder 1"/>
          <p:cNvSpPr>
            <a:spLocks noGrp="1"/>
          </p:cNvSpPr>
          <p:nvPr>
            <p:ph type="dt" sz="half" idx="10"/>
          </p:nvPr>
        </p:nvSpPr>
        <p:spPr/>
        <p:txBody>
          <a:bodyPr/>
          <a:lstStyle/>
          <a:p>
            <a:fld id="{D19C9CED-A636-42A4-ADFB-A169027BF6A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122</a:t>
            </a:fld>
            <a:endParaRPr lang="en-IN"/>
          </a:p>
        </p:txBody>
      </p:sp>
    </p:spTree>
    <p:extLst>
      <p:ext uri="{BB962C8B-B14F-4D97-AF65-F5344CB8AC3E}">
        <p14:creationId xmlns:p14="http://schemas.microsoft.com/office/powerpoint/2010/main" val="2370346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a:t>Clustered Systems</a:t>
            </a:r>
          </a:p>
        </p:txBody>
      </p:sp>
      <p:sp>
        <p:nvSpPr>
          <p:cNvPr id="29699" name="Content Placeholder 2"/>
          <p:cNvSpPr>
            <a:spLocks noGrp="1"/>
          </p:cNvSpPr>
          <p:nvPr>
            <p:ph idx="4294967295"/>
          </p:nvPr>
        </p:nvSpPr>
        <p:spPr/>
        <p:txBody>
          <a:bodyPr>
            <a:normAutofit/>
          </a:bodyPr>
          <a:lstStyle/>
          <a:p>
            <a:r>
              <a:rPr lang="en-US" altLang="en-US" sz="2800" dirty="0"/>
              <a:t>Symmetric clustering-</a:t>
            </a:r>
          </a:p>
          <a:p>
            <a:pPr lvl="1"/>
            <a:r>
              <a:rPr lang="en-IN" altLang="en-US" sz="2400" dirty="0"/>
              <a:t>Two or more hosts are running applications and they are monitoring each other.</a:t>
            </a:r>
          </a:p>
          <a:p>
            <a:pPr lvl="1"/>
            <a:r>
              <a:rPr lang="en-IN" sz="2400" dirty="0"/>
              <a:t>More efficient, as it uses all of the available hardware. </a:t>
            </a:r>
          </a:p>
          <a:p>
            <a:endParaRPr lang="en-US" altLang="en-US" sz="2800" dirty="0"/>
          </a:p>
          <a:p>
            <a:endParaRPr lang="en-US" altLang="en-US" sz="2800" dirty="0"/>
          </a:p>
        </p:txBody>
      </p:sp>
      <p:sp>
        <p:nvSpPr>
          <p:cNvPr id="2" name="Date Placeholder 1"/>
          <p:cNvSpPr>
            <a:spLocks noGrp="1"/>
          </p:cNvSpPr>
          <p:nvPr>
            <p:ph type="dt" sz="half" idx="10"/>
          </p:nvPr>
        </p:nvSpPr>
        <p:spPr/>
        <p:txBody>
          <a:bodyPr/>
          <a:lstStyle/>
          <a:p>
            <a:fld id="{4723BC73-B916-40D5-A62C-3F50AF33254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123</a:t>
            </a:fld>
            <a:endParaRPr lang="en-IN"/>
          </a:p>
        </p:txBody>
      </p:sp>
    </p:spTree>
    <p:extLst>
      <p:ext uri="{BB962C8B-B14F-4D97-AF65-F5344CB8AC3E}">
        <p14:creationId xmlns:p14="http://schemas.microsoft.com/office/powerpoint/2010/main" val="3356447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r>
              <a:rPr lang="en-IN" sz="2400" dirty="0"/>
              <a:t>Special purpose OS</a:t>
            </a:r>
          </a:p>
          <a:p>
            <a:r>
              <a:rPr lang="en-IN" sz="2400" b="1" u="sng" dirty="0"/>
              <a:t>Used when rigid time requirements have been placed on the processing.</a:t>
            </a:r>
          </a:p>
          <a:p>
            <a:r>
              <a:rPr lang="en-IN" sz="2400" dirty="0"/>
              <a:t>Often used as control device in Dedicated applications.</a:t>
            </a:r>
          </a:p>
          <a:p>
            <a:r>
              <a:rPr lang="en-IN" sz="2400" dirty="0"/>
              <a:t>Sensors bring data to the systems, The System must </a:t>
            </a:r>
            <a:r>
              <a:rPr lang="en-IN" sz="2400" dirty="0" err="1"/>
              <a:t>analyze</a:t>
            </a:r>
            <a:r>
              <a:rPr lang="en-IN" sz="2400" dirty="0"/>
              <a:t> the data</a:t>
            </a:r>
          </a:p>
          <a:p>
            <a:endParaRPr lang="en-IN" sz="2400" dirty="0"/>
          </a:p>
        </p:txBody>
      </p:sp>
      <p:sp>
        <p:nvSpPr>
          <p:cNvPr id="4" name="Date Placeholder 3"/>
          <p:cNvSpPr>
            <a:spLocks noGrp="1"/>
          </p:cNvSpPr>
          <p:nvPr>
            <p:ph type="dt" sz="half" idx="10"/>
          </p:nvPr>
        </p:nvSpPr>
        <p:spPr/>
        <p:txBody>
          <a:bodyPr/>
          <a:lstStyle/>
          <a:p>
            <a:fld id="{9BA04ACB-0B2B-496A-8182-1B14011CB24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124</a:t>
            </a:fld>
            <a:endParaRPr lang="en-IN"/>
          </a:p>
        </p:txBody>
      </p:sp>
    </p:spTree>
    <p:extLst>
      <p:ext uri="{BB962C8B-B14F-4D97-AF65-F5344CB8AC3E}">
        <p14:creationId xmlns:p14="http://schemas.microsoft.com/office/powerpoint/2010/main" val="16709120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r>
              <a:rPr lang="en-IN" sz="2400" dirty="0"/>
              <a:t>Real Time Systems </a:t>
            </a:r>
            <a:r>
              <a:rPr lang="en-IN" sz="2400" b="1" u="sng" dirty="0"/>
              <a:t>functions correctly only if it returns the correct result within its time constraints.</a:t>
            </a:r>
          </a:p>
          <a:p>
            <a:endParaRPr lang="en-IN" sz="2400" dirty="0"/>
          </a:p>
          <a:p>
            <a:r>
              <a:rPr lang="en-IN" sz="2400" dirty="0"/>
              <a:t>In Contrast-</a:t>
            </a:r>
          </a:p>
          <a:p>
            <a:pPr lvl="1"/>
            <a:r>
              <a:rPr lang="en-IN" sz="2400" dirty="0"/>
              <a:t>Time Sharing Systems, </a:t>
            </a:r>
            <a:r>
              <a:rPr lang="en-IN" sz="2400" b="1" u="sng" dirty="0"/>
              <a:t>where it is desirable but not mandatory to respond quickly.</a:t>
            </a:r>
          </a:p>
          <a:p>
            <a:pPr lvl="1"/>
            <a:r>
              <a:rPr lang="en-IN" sz="2400" dirty="0"/>
              <a:t>Batch System, which may have </a:t>
            </a:r>
            <a:r>
              <a:rPr lang="en-IN" sz="2400" b="1" u="sng" dirty="0"/>
              <a:t>no time constraints at all.</a:t>
            </a:r>
          </a:p>
        </p:txBody>
      </p:sp>
      <p:sp>
        <p:nvSpPr>
          <p:cNvPr id="4" name="Date Placeholder 3"/>
          <p:cNvSpPr>
            <a:spLocks noGrp="1"/>
          </p:cNvSpPr>
          <p:nvPr>
            <p:ph type="dt" sz="half" idx="10"/>
          </p:nvPr>
        </p:nvSpPr>
        <p:spPr/>
        <p:txBody>
          <a:bodyPr/>
          <a:lstStyle/>
          <a:p>
            <a:fld id="{D369C302-3577-4A48-BE42-BA0A723469E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125</a:t>
            </a:fld>
            <a:endParaRPr lang="en-IN"/>
          </a:p>
        </p:txBody>
      </p:sp>
      <p:sp>
        <p:nvSpPr>
          <p:cNvPr id="7" name="Rectangle 6"/>
          <p:cNvSpPr/>
          <p:nvPr/>
        </p:nvSpPr>
        <p:spPr>
          <a:xfrm>
            <a:off x="346804" y="2780928"/>
            <a:ext cx="8473667" cy="187220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657272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pPr marL="0" indent="0">
              <a:buNone/>
            </a:pPr>
            <a:r>
              <a:rPr lang="en-IN" sz="2400" b="1" dirty="0"/>
              <a:t>Two types of Real-Time Operating System which are as follows:</a:t>
            </a:r>
            <a:endParaRPr lang="en-IN" sz="2400" dirty="0"/>
          </a:p>
          <a:p>
            <a:r>
              <a:rPr lang="en-IN" sz="2400" dirty="0"/>
              <a:t>Hard Real-Time Systems</a:t>
            </a:r>
            <a:br>
              <a:rPr lang="en-IN" sz="2400" dirty="0"/>
            </a:br>
            <a:endParaRPr lang="en-IN" sz="2400" dirty="0"/>
          </a:p>
          <a:p>
            <a:r>
              <a:rPr lang="en-IN" sz="2400" dirty="0"/>
              <a:t>Soft Real-Time Systems</a:t>
            </a:r>
            <a:br>
              <a:rPr lang="en-IN" sz="2400" dirty="0"/>
            </a:br>
            <a:endParaRPr lang="en-IN" sz="2400" dirty="0"/>
          </a:p>
        </p:txBody>
      </p:sp>
      <p:sp>
        <p:nvSpPr>
          <p:cNvPr id="4" name="Date Placeholder 3"/>
          <p:cNvSpPr>
            <a:spLocks noGrp="1"/>
          </p:cNvSpPr>
          <p:nvPr>
            <p:ph type="dt" sz="half" idx="10"/>
          </p:nvPr>
        </p:nvSpPr>
        <p:spPr/>
        <p:txBody>
          <a:bodyPr/>
          <a:lstStyle/>
          <a:p>
            <a:fld id="{5D33208B-EC8D-4CA1-A445-17E8DBA7A2A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126</a:t>
            </a:fld>
            <a:endParaRPr lang="en-IN"/>
          </a:p>
        </p:txBody>
      </p:sp>
    </p:spTree>
    <p:extLst>
      <p:ext uri="{BB962C8B-B14F-4D97-AF65-F5344CB8AC3E}">
        <p14:creationId xmlns:p14="http://schemas.microsoft.com/office/powerpoint/2010/main" val="4102983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p>
        </p:txBody>
      </p:sp>
      <p:sp>
        <p:nvSpPr>
          <p:cNvPr id="3" name="Content Placeholder 2"/>
          <p:cNvSpPr>
            <a:spLocks noGrp="1"/>
          </p:cNvSpPr>
          <p:nvPr>
            <p:ph sz="half" idx="2"/>
          </p:nvPr>
        </p:nvSpPr>
        <p:spPr>
          <a:xfrm>
            <a:off x="457200" y="980728"/>
            <a:ext cx="4040188" cy="5400600"/>
          </a:xfrm>
        </p:spPr>
        <p:txBody>
          <a:bodyPr>
            <a:normAutofit/>
          </a:bodyPr>
          <a:lstStyle/>
          <a:p>
            <a:r>
              <a:rPr lang="en-IN" dirty="0"/>
              <a:t>These OSs are meant for the applications where time </a:t>
            </a:r>
            <a:r>
              <a:rPr lang="en-IN" b="1" u="sng" dirty="0"/>
              <a:t>constraints are very strict and even the shortest possible delay is not acceptable. </a:t>
            </a:r>
          </a:p>
          <a:p>
            <a:endParaRPr lang="en-IN" dirty="0"/>
          </a:p>
          <a:p>
            <a:r>
              <a:rPr lang="en-IN" dirty="0"/>
              <a:t>These systems are built for saving life like </a:t>
            </a:r>
            <a:r>
              <a:rPr lang="en-IN" b="1" u="sng" dirty="0"/>
              <a:t>automatic parachutes or air bags </a:t>
            </a:r>
            <a:r>
              <a:rPr lang="en-IN" dirty="0"/>
              <a:t>which are required to be readily available in case of any accident. </a:t>
            </a:r>
          </a:p>
          <a:p>
            <a:endParaRPr lang="en-IN" dirty="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p>
        </p:txBody>
      </p:sp>
      <p:sp>
        <p:nvSpPr>
          <p:cNvPr id="9" name="Content Placeholder 8"/>
          <p:cNvSpPr>
            <a:spLocks noGrp="1"/>
          </p:cNvSpPr>
          <p:nvPr>
            <p:ph sz="quarter" idx="4"/>
          </p:nvPr>
        </p:nvSpPr>
        <p:spPr>
          <a:xfrm>
            <a:off x="4645025" y="980728"/>
            <a:ext cx="4041775" cy="5145435"/>
          </a:xfrm>
        </p:spPr>
        <p:txBody>
          <a:bodyPr>
            <a:normAutofit/>
          </a:bodyPr>
          <a:lstStyle/>
          <a:p>
            <a:r>
              <a:rPr lang="en-IN" dirty="0"/>
              <a:t>These OSs are for applications where for </a:t>
            </a:r>
            <a:r>
              <a:rPr lang="en-IN" b="1" u="sng" dirty="0"/>
              <a:t>time-constraint is less strict.</a:t>
            </a:r>
          </a:p>
        </p:txBody>
      </p:sp>
      <p:sp>
        <p:nvSpPr>
          <p:cNvPr id="4" name="Date Placeholder 3"/>
          <p:cNvSpPr>
            <a:spLocks noGrp="1"/>
          </p:cNvSpPr>
          <p:nvPr>
            <p:ph type="dt" sz="half" idx="10"/>
          </p:nvPr>
        </p:nvSpPr>
        <p:spPr/>
        <p:txBody>
          <a:bodyPr/>
          <a:lstStyle/>
          <a:p>
            <a:fld id="{042B70D5-C83E-4704-A495-FCF673E937C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127</a:t>
            </a:fld>
            <a:endParaRPr lang="en-IN"/>
          </a:p>
        </p:txBody>
      </p:sp>
    </p:spTree>
    <p:extLst>
      <p:ext uri="{BB962C8B-B14F-4D97-AF65-F5344CB8AC3E}">
        <p14:creationId xmlns:p14="http://schemas.microsoft.com/office/powerpoint/2010/main" val="37320093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p>
        </p:txBody>
      </p:sp>
      <p:sp>
        <p:nvSpPr>
          <p:cNvPr id="3" name="Content Placeholder 2"/>
          <p:cNvSpPr>
            <a:spLocks noGrp="1"/>
          </p:cNvSpPr>
          <p:nvPr>
            <p:ph sz="half" idx="2"/>
          </p:nvPr>
        </p:nvSpPr>
        <p:spPr>
          <a:xfrm>
            <a:off x="457200" y="980728"/>
            <a:ext cx="4040188" cy="5145435"/>
          </a:xfrm>
        </p:spPr>
        <p:txBody>
          <a:bodyPr>
            <a:normAutofit/>
          </a:bodyPr>
          <a:lstStyle/>
          <a:p>
            <a:r>
              <a:rPr lang="en-IN" dirty="0"/>
              <a:t>This type of system </a:t>
            </a:r>
            <a:r>
              <a:rPr lang="en-IN" b="1" u="sng" dirty="0"/>
              <a:t>can never miss its deadline. </a:t>
            </a:r>
          </a:p>
          <a:p>
            <a:endParaRPr lang="en-IN" dirty="0"/>
          </a:p>
          <a:p>
            <a:r>
              <a:rPr lang="en-IN" dirty="0"/>
              <a:t>Missing the deadline </a:t>
            </a:r>
            <a:r>
              <a:rPr lang="en-IN" b="1" u="sng" dirty="0"/>
              <a:t>may have disastrous consequences. </a:t>
            </a:r>
          </a:p>
          <a:p>
            <a:endParaRPr lang="en-IN" dirty="0"/>
          </a:p>
          <a:p>
            <a:r>
              <a:rPr lang="en-IN" dirty="0"/>
              <a:t>Virtual memory is almost never found in these systems.</a:t>
            </a:r>
          </a:p>
          <a:p>
            <a:endParaRPr lang="en-IN" dirty="0"/>
          </a:p>
          <a:p>
            <a:endParaRPr lang="en-IN" b="1" dirty="0"/>
          </a:p>
          <a:p>
            <a:endParaRPr lang="en-IN" dirty="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p>
        </p:txBody>
      </p:sp>
      <p:sp>
        <p:nvSpPr>
          <p:cNvPr id="9" name="Content Placeholder 8"/>
          <p:cNvSpPr>
            <a:spLocks noGrp="1"/>
          </p:cNvSpPr>
          <p:nvPr>
            <p:ph sz="quarter" idx="4"/>
          </p:nvPr>
        </p:nvSpPr>
        <p:spPr>
          <a:xfrm>
            <a:off x="4644008" y="836712"/>
            <a:ext cx="4041775" cy="5145435"/>
          </a:xfrm>
        </p:spPr>
        <p:txBody>
          <a:bodyPr>
            <a:normAutofit/>
          </a:bodyPr>
          <a:lstStyle/>
          <a:p>
            <a:r>
              <a:rPr lang="en-IN" dirty="0"/>
              <a:t>This type of system </a:t>
            </a:r>
            <a:r>
              <a:rPr lang="en-IN" b="1" u="sng" dirty="0"/>
              <a:t>can miss its deadline occasionally with some acceptably low probability. </a:t>
            </a:r>
          </a:p>
          <a:p>
            <a:endParaRPr lang="en-IN" dirty="0"/>
          </a:p>
          <a:p>
            <a:r>
              <a:rPr lang="en-IN" dirty="0"/>
              <a:t>Missing the deadline have </a:t>
            </a:r>
            <a:r>
              <a:rPr lang="en-IN" b="1" u="sng" dirty="0"/>
              <a:t>no disastrous consequences. </a:t>
            </a:r>
          </a:p>
        </p:txBody>
      </p:sp>
      <p:sp>
        <p:nvSpPr>
          <p:cNvPr id="4" name="Date Placeholder 3"/>
          <p:cNvSpPr>
            <a:spLocks noGrp="1"/>
          </p:cNvSpPr>
          <p:nvPr>
            <p:ph type="dt" sz="half" idx="10"/>
          </p:nvPr>
        </p:nvSpPr>
        <p:spPr/>
        <p:txBody>
          <a:bodyPr/>
          <a:lstStyle/>
          <a:p>
            <a:fld id="{042B70D5-C83E-4704-A495-FCF673E937C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128</a:t>
            </a:fld>
            <a:endParaRPr lang="en-IN"/>
          </a:p>
        </p:txBody>
      </p:sp>
    </p:spTree>
    <p:extLst>
      <p:ext uri="{BB962C8B-B14F-4D97-AF65-F5344CB8AC3E}">
        <p14:creationId xmlns:p14="http://schemas.microsoft.com/office/powerpoint/2010/main" val="3883638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p>
        </p:txBody>
      </p:sp>
      <p:sp>
        <p:nvSpPr>
          <p:cNvPr id="3" name="Content Placeholder 2"/>
          <p:cNvSpPr>
            <a:spLocks noGrp="1"/>
          </p:cNvSpPr>
          <p:nvPr>
            <p:ph sz="half" idx="2"/>
          </p:nvPr>
        </p:nvSpPr>
        <p:spPr>
          <a:xfrm>
            <a:off x="457200" y="980728"/>
            <a:ext cx="4040188" cy="5145435"/>
          </a:xfrm>
        </p:spPr>
        <p:txBody>
          <a:bodyPr>
            <a:normAutofit/>
          </a:bodyPr>
          <a:lstStyle/>
          <a:p>
            <a:r>
              <a:rPr lang="en-IN" dirty="0"/>
              <a:t>The usefulness of result produced by a hard real time system decreases abruptly and </a:t>
            </a:r>
            <a:r>
              <a:rPr lang="en-IN" b="1" u="sng" dirty="0"/>
              <a:t>may become negative if tardiness increases. </a:t>
            </a:r>
          </a:p>
          <a:p>
            <a:endParaRPr lang="en-IN" b="1" dirty="0"/>
          </a:p>
          <a:p>
            <a:endParaRPr lang="en-IN" dirty="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p>
        </p:txBody>
      </p:sp>
      <p:sp>
        <p:nvSpPr>
          <p:cNvPr id="9" name="Content Placeholder 8"/>
          <p:cNvSpPr>
            <a:spLocks noGrp="1"/>
          </p:cNvSpPr>
          <p:nvPr>
            <p:ph sz="quarter" idx="4"/>
          </p:nvPr>
        </p:nvSpPr>
        <p:spPr>
          <a:xfrm>
            <a:off x="4645025" y="980728"/>
            <a:ext cx="4041775" cy="5145435"/>
          </a:xfrm>
        </p:spPr>
        <p:txBody>
          <a:bodyPr>
            <a:normAutofit/>
          </a:bodyPr>
          <a:lstStyle/>
          <a:p>
            <a:r>
              <a:rPr lang="en-IN" dirty="0"/>
              <a:t>The usefulness of result produced by a soft real time system decreases gradually with increase in tardiness. Example: </a:t>
            </a:r>
            <a:r>
              <a:rPr lang="en-IN" b="1" u="sng" dirty="0"/>
              <a:t>Telephone switches. </a:t>
            </a:r>
          </a:p>
          <a:p>
            <a:endParaRPr lang="en-IN" dirty="0"/>
          </a:p>
        </p:txBody>
      </p:sp>
      <p:sp>
        <p:nvSpPr>
          <p:cNvPr id="4" name="Date Placeholder 3"/>
          <p:cNvSpPr>
            <a:spLocks noGrp="1"/>
          </p:cNvSpPr>
          <p:nvPr>
            <p:ph type="dt" sz="half" idx="10"/>
          </p:nvPr>
        </p:nvSpPr>
        <p:spPr/>
        <p:txBody>
          <a:bodyPr/>
          <a:lstStyle/>
          <a:p>
            <a:fld id="{B8C89229-E51C-4748-AEF1-3C8B3BAB1A90}" type="datetime1">
              <a:rPr lang="en-IN" smtClean="0"/>
              <a:t>05/12/23</a:t>
            </a:fld>
            <a:endParaRPr lang="en-IN"/>
          </a:p>
        </p:txBody>
      </p:sp>
      <p:sp>
        <p:nvSpPr>
          <p:cNvPr id="5" name="Footer Placeholder 4"/>
          <p:cNvSpPr>
            <a:spLocks noGrp="1"/>
          </p:cNvSpPr>
          <p:nvPr>
            <p:ph type="ftr" sz="quarter" idx="11"/>
          </p:nvPr>
        </p:nvSpPr>
        <p:spPr/>
        <p:txBody>
          <a:bodyPr/>
          <a:lstStyle/>
          <a:p>
            <a:r>
              <a:rPr lang="en-IN" dirty="0" err="1"/>
              <a:t>Prof.</a:t>
            </a:r>
            <a:r>
              <a:rPr lang="en-IN" dirty="0"/>
              <a:t>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129</a:t>
            </a:fld>
            <a:endParaRPr lang="en-IN"/>
          </a:p>
        </p:txBody>
      </p:sp>
      <p:sp>
        <p:nvSpPr>
          <p:cNvPr id="2" name="Rectangle 1"/>
          <p:cNvSpPr/>
          <p:nvPr/>
        </p:nvSpPr>
        <p:spPr>
          <a:xfrm>
            <a:off x="755576" y="4869160"/>
            <a:ext cx="7488832" cy="830997"/>
          </a:xfrm>
          <a:prstGeom prst="rect">
            <a:avLst/>
          </a:prstGeom>
        </p:spPr>
        <p:txBody>
          <a:bodyPr wrap="square">
            <a:spAutoFit/>
          </a:bodyPr>
          <a:lstStyle/>
          <a:p>
            <a:pPr lvl="1"/>
            <a:r>
              <a:rPr lang="en-IN" sz="2400" dirty="0"/>
              <a:t>Tardiness - </a:t>
            </a:r>
            <a:r>
              <a:rPr lang="en-IN" sz="2400" b="1" u="sng" dirty="0"/>
              <a:t>How late a real time system completes </a:t>
            </a:r>
            <a:r>
              <a:rPr lang="en-IN" sz="2400" dirty="0"/>
              <a:t>its task with respect to its deadline. </a:t>
            </a:r>
          </a:p>
        </p:txBody>
      </p:sp>
    </p:spTree>
    <p:extLst>
      <p:ext uri="{BB962C8B-B14F-4D97-AF65-F5344CB8AC3E}">
        <p14:creationId xmlns:p14="http://schemas.microsoft.com/office/powerpoint/2010/main" val="53568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a:t>User defined files</a:t>
            </a:r>
            <a:r>
              <a:rPr lang="en-IN" sz="2400" dirty="0"/>
              <a:t>: </a:t>
            </a:r>
          </a:p>
          <a:p>
            <a:r>
              <a:rPr lang="en-IN" sz="2400" dirty="0"/>
              <a:t>When a program becomes very large, it is good practice to divide it into smaller files and include it whenever needed. These types of files are user defined files. </a:t>
            </a:r>
          </a:p>
          <a:p>
            <a:endParaRPr lang="en-IN" sz="2400" dirty="0"/>
          </a:p>
          <a:p>
            <a:r>
              <a:rPr lang="en-IN" sz="2400" dirty="0"/>
              <a:t>These files can be included as: #</a:t>
            </a:r>
            <a:r>
              <a:rPr lang="en-IN" sz="2400" dirty="0" err="1"/>
              <a:t>include"</a:t>
            </a:r>
            <a:r>
              <a:rPr lang="en-IN" sz="2400" i="1" dirty="0" err="1"/>
              <a:t>filename</a:t>
            </a:r>
            <a:r>
              <a:rPr lang="en-IN" sz="2400" dirty="0"/>
              <a:t>" </a:t>
            </a:r>
          </a:p>
        </p:txBody>
      </p:sp>
      <p:sp>
        <p:nvSpPr>
          <p:cNvPr id="4" name="Date Placeholder 3"/>
          <p:cNvSpPr>
            <a:spLocks noGrp="1"/>
          </p:cNvSpPr>
          <p:nvPr>
            <p:ph type="dt" sz="half" idx="10"/>
          </p:nvPr>
        </p:nvSpPr>
        <p:spPr/>
        <p:txBody>
          <a:bodyPr/>
          <a:lstStyle/>
          <a:p>
            <a:fld id="{7596E2AD-0229-4364-9FD1-A06AC046C88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a:t>
            </a:fld>
            <a:endParaRPr lang="en-IN"/>
          </a:p>
        </p:txBody>
      </p:sp>
    </p:spTree>
    <p:extLst>
      <p:ext uri="{BB962C8B-B14F-4D97-AF65-F5344CB8AC3E}">
        <p14:creationId xmlns:p14="http://schemas.microsoft.com/office/powerpoint/2010/main" val="1107348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B8BCD-BBB9-44C1-AC7F-3F4A6BEFCB6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130</a:t>
            </a:fld>
            <a:endParaRPr lang="en-IN"/>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903649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1985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F8BDCC-6712-4DE1-916C-2C6AF27259D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131</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98" y="4221088"/>
            <a:ext cx="8064896"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8640960" cy="422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4410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DB81-C6E2-4A68-9502-DE0FD11BD17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132</a:t>
            </a:fld>
            <a:endParaRPr lang="en-IN"/>
          </a:p>
        </p:txBody>
      </p:sp>
      <p:sp>
        <p:nvSpPr>
          <p:cNvPr id="5" name="Rectangle 4"/>
          <p:cNvSpPr/>
          <p:nvPr/>
        </p:nvSpPr>
        <p:spPr>
          <a:xfrm>
            <a:off x="683568" y="474345"/>
            <a:ext cx="7704856" cy="5632311"/>
          </a:xfrm>
          <a:prstGeom prst="rect">
            <a:avLst/>
          </a:prstGeom>
        </p:spPr>
        <p:txBody>
          <a:bodyPr wrap="square">
            <a:spAutoFit/>
          </a:bodyPr>
          <a:lstStyle/>
          <a:p>
            <a:r>
              <a:rPr lang="en-IN" sz="2000" dirty="0"/>
              <a:t>SPOOL is an acronym for </a:t>
            </a:r>
            <a:r>
              <a:rPr lang="en-IN" sz="2000" b="1" dirty="0"/>
              <a:t>simultaneous peripheral operations on-line</a:t>
            </a:r>
            <a:r>
              <a:rPr lang="en-IN" sz="2000" dirty="0"/>
              <a:t>.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large buffer from hard disk</a:t>
            </a:r>
          </a:p>
          <a:p>
            <a:pPr marL="742950" lvl="1" indent="-285750">
              <a:buFont typeface="Arial" panose="020B0604020202020204" pitchFamily="34" charset="0"/>
              <a:buChar char="•"/>
            </a:pPr>
            <a:r>
              <a:rPr lang="en-IN" sz="2000" dirty="0"/>
              <a:t>Buffer can store the data through I/O</a:t>
            </a:r>
          </a:p>
          <a:p>
            <a:pPr marL="742950" lvl="1" indent="-285750">
              <a:buFont typeface="Arial" panose="020B0604020202020204" pitchFamily="34" charset="0"/>
              <a:buChar char="•"/>
            </a:pPr>
            <a:r>
              <a:rPr lang="en-IN" sz="2000" dirty="0"/>
              <a:t>Because I/O is slow and CPU is fast.</a:t>
            </a:r>
          </a:p>
          <a:p>
            <a:pPr marL="742950" lvl="1"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 a computer system peripheral </a:t>
            </a:r>
            <a:r>
              <a:rPr lang="en-IN" sz="2000" dirty="0" err="1"/>
              <a:t>equipments</a:t>
            </a:r>
            <a:r>
              <a:rPr lang="en-IN" sz="2000" dirty="0"/>
              <a:t>, such as printers and punch card readers </a:t>
            </a:r>
            <a:r>
              <a:rPr lang="en-IN" sz="2000" dirty="0" err="1"/>
              <a:t>etc</a:t>
            </a:r>
            <a:r>
              <a:rPr lang="en-IN" sz="2000" dirty="0"/>
              <a:t> (batch processing), are very slow relative to the performance of the rest of the system.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It is a kind of buffering mechanism or a process in which data is temporarily held to be used and executed by a device, program or the system.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Data is sent to and stored in memory or other volatile storage until the program or computer requests it for execution.</a:t>
            </a: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4288053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09961-F6E3-429A-929E-B0B97B74870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133</a:t>
            </a:fld>
            <a:endParaRPr lang="en-IN"/>
          </a:p>
        </p:txBody>
      </p:sp>
      <p:sp>
        <p:nvSpPr>
          <p:cNvPr id="5" name="Rectangle 4"/>
          <p:cNvSpPr/>
          <p:nvPr/>
        </p:nvSpPr>
        <p:spPr>
          <a:xfrm>
            <a:off x="476284" y="980728"/>
            <a:ext cx="7776864" cy="4154984"/>
          </a:xfrm>
          <a:prstGeom prst="rect">
            <a:avLst/>
          </a:prstGeom>
        </p:spPr>
        <p:txBody>
          <a:bodyPr wrap="square">
            <a:spAutoFit/>
          </a:bodyPr>
          <a:lstStyle/>
          <a:p>
            <a:r>
              <a:rPr lang="en-IN" sz="2400" b="1" dirty="0"/>
              <a:t>ISRO | ISRO CS 2017 – May | Question 71</a:t>
            </a:r>
          </a:p>
          <a:p>
            <a:endParaRPr lang="en-IN" sz="2400" dirty="0"/>
          </a:p>
          <a:p>
            <a:r>
              <a:rPr lang="en-IN" sz="2400" dirty="0"/>
              <a:t>Which of the following statement is true?</a:t>
            </a:r>
          </a:p>
          <a:p>
            <a:br>
              <a:rPr lang="en-IN" sz="2400" dirty="0"/>
            </a:br>
            <a:r>
              <a:rPr lang="en-IN" sz="2400" b="1" dirty="0"/>
              <a:t>(A)</a:t>
            </a:r>
            <a:r>
              <a:rPr lang="en-IN" sz="2400" dirty="0"/>
              <a:t> Hard real time OS has less jitter than soft real time OS</a:t>
            </a:r>
            <a:br>
              <a:rPr lang="en-IN" sz="2400" dirty="0"/>
            </a:br>
            <a:r>
              <a:rPr lang="en-IN" sz="2400" b="1" dirty="0"/>
              <a:t>(B)</a:t>
            </a:r>
            <a:r>
              <a:rPr lang="en-IN" sz="2400" dirty="0"/>
              <a:t> Hard real time OS has more jitter than soft real time OS</a:t>
            </a:r>
            <a:br>
              <a:rPr lang="en-IN" sz="2400" dirty="0"/>
            </a:br>
            <a:r>
              <a:rPr lang="en-IN" sz="2400" b="1" dirty="0"/>
              <a:t>(C)</a:t>
            </a:r>
            <a:r>
              <a:rPr lang="en-IN" sz="2400" dirty="0"/>
              <a:t> Hard real time OS has equal jitter as soft real time OS</a:t>
            </a:r>
            <a:br>
              <a:rPr lang="en-IN" sz="2400" dirty="0"/>
            </a:br>
            <a:r>
              <a:rPr lang="en-IN" sz="2400" b="1" dirty="0"/>
              <a:t>(D)</a:t>
            </a:r>
            <a:r>
              <a:rPr lang="en-IN" sz="2400" dirty="0"/>
              <a:t> None of the above</a:t>
            </a:r>
            <a:br>
              <a:rPr lang="en-IN" sz="2400" dirty="0"/>
            </a:br>
            <a:br>
              <a:rPr lang="en-IN" sz="2400" dirty="0"/>
            </a:br>
            <a:br>
              <a:rPr lang="en-IN" sz="2400" dirty="0"/>
            </a:br>
            <a:endParaRPr lang="en-IN" sz="2400" dirty="0"/>
          </a:p>
        </p:txBody>
      </p:sp>
    </p:spTree>
    <p:extLst>
      <p:ext uri="{BB962C8B-B14F-4D97-AF65-F5344CB8AC3E}">
        <p14:creationId xmlns:p14="http://schemas.microsoft.com/office/powerpoint/2010/main" val="31910610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6D4F7-0C72-453B-B988-2788E292DA4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134</a:t>
            </a:fld>
            <a:endParaRPr lang="en-IN"/>
          </a:p>
        </p:txBody>
      </p:sp>
      <p:sp>
        <p:nvSpPr>
          <p:cNvPr id="5" name="Rectangle 4"/>
          <p:cNvSpPr/>
          <p:nvPr/>
        </p:nvSpPr>
        <p:spPr>
          <a:xfrm>
            <a:off x="476284" y="548680"/>
            <a:ext cx="7776864" cy="4801314"/>
          </a:xfrm>
          <a:prstGeom prst="rect">
            <a:avLst/>
          </a:prstGeom>
        </p:spPr>
        <p:txBody>
          <a:bodyPr wrap="square">
            <a:spAutoFit/>
          </a:bodyPr>
          <a:lstStyle/>
          <a:p>
            <a:r>
              <a:rPr lang="en-IN" b="1" dirty="0"/>
              <a:t>ISRO | ISRO CS 2017 – May | Question 71</a:t>
            </a:r>
          </a:p>
          <a:p>
            <a:r>
              <a:rPr lang="en-IN" dirty="0"/>
              <a:t>Which of the following statement is true?</a:t>
            </a:r>
            <a:br>
              <a:rPr lang="en-IN" dirty="0"/>
            </a:br>
            <a:r>
              <a:rPr lang="en-IN" b="1" dirty="0"/>
              <a:t>(A)</a:t>
            </a:r>
            <a:r>
              <a:rPr lang="en-IN" dirty="0"/>
              <a:t> Hard real time OS has less jitter than soft real time OS</a:t>
            </a:r>
            <a:br>
              <a:rPr lang="en-IN" dirty="0"/>
            </a:br>
            <a:r>
              <a:rPr lang="en-IN" b="1" dirty="0"/>
              <a:t>(B)</a:t>
            </a:r>
            <a:r>
              <a:rPr lang="en-IN" dirty="0"/>
              <a:t> Hard real time OS has more jitter than soft real time OS</a:t>
            </a:r>
            <a:br>
              <a:rPr lang="en-IN" dirty="0"/>
            </a:br>
            <a:r>
              <a:rPr lang="en-IN" b="1" dirty="0"/>
              <a:t>(C)</a:t>
            </a:r>
            <a:r>
              <a:rPr lang="en-IN" dirty="0"/>
              <a:t> Hard real time OS has equal jitter as soft real time OS</a:t>
            </a:r>
            <a:br>
              <a:rPr lang="en-IN" dirty="0"/>
            </a:br>
            <a:r>
              <a:rPr lang="en-IN" b="1" dirty="0"/>
              <a:t>(D)</a:t>
            </a:r>
            <a:r>
              <a:rPr lang="en-IN" dirty="0"/>
              <a:t> None of the above</a:t>
            </a:r>
            <a:br>
              <a:rPr lang="en-IN" dirty="0"/>
            </a:br>
            <a:br>
              <a:rPr lang="en-IN" dirty="0"/>
            </a:br>
            <a:br>
              <a:rPr lang="en-IN" dirty="0"/>
            </a:br>
            <a:r>
              <a:rPr lang="en-IN" b="1" dirty="0"/>
              <a:t>Answer:</a:t>
            </a:r>
            <a:r>
              <a:rPr lang="en-IN" dirty="0"/>
              <a:t> </a:t>
            </a:r>
            <a:r>
              <a:rPr lang="en-IN" b="1" dirty="0"/>
              <a:t>(A)</a:t>
            </a:r>
            <a:r>
              <a:rPr lang="en-IN" dirty="0"/>
              <a:t> </a:t>
            </a:r>
            <a:br>
              <a:rPr lang="en-IN" dirty="0"/>
            </a:br>
            <a:br>
              <a:rPr lang="en-IN" dirty="0"/>
            </a:br>
            <a:r>
              <a:rPr lang="en-IN" b="1" dirty="0"/>
              <a:t>Explanation:</a:t>
            </a:r>
            <a:r>
              <a:rPr lang="en-IN" dirty="0"/>
              <a:t> Jitter is the variation / displacement between the signals or data being sent. Hard real operating systems deal with more sensitive systems which require strict time deadlines like engine control systems, satellite launching systems </a:t>
            </a:r>
            <a:r>
              <a:rPr lang="en-IN" dirty="0" err="1"/>
              <a:t>etc</a:t>
            </a:r>
            <a:r>
              <a:rPr lang="en-IN" dirty="0"/>
              <a:t> while soft real operating systems do not require strict timing constraints and a bit delay is permissible, like mobile phones, online database systems. So hard real operating systems require minimised jitter.</a:t>
            </a:r>
            <a:br>
              <a:rPr lang="en-IN" dirty="0"/>
            </a:br>
            <a:endParaRPr lang="en-IN" dirty="0"/>
          </a:p>
        </p:txBody>
      </p:sp>
    </p:spTree>
    <p:extLst>
      <p:ext uri="{BB962C8B-B14F-4D97-AF65-F5344CB8AC3E}">
        <p14:creationId xmlns:p14="http://schemas.microsoft.com/office/powerpoint/2010/main" val="19567829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DAFB0-BA34-40B9-850B-5F8B2436EDF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135</a:t>
            </a:fld>
            <a:endParaRPr lang="en-IN"/>
          </a:p>
        </p:txBody>
      </p:sp>
      <p:sp>
        <p:nvSpPr>
          <p:cNvPr id="6" name="Rectangle 5"/>
          <p:cNvSpPr/>
          <p:nvPr/>
        </p:nvSpPr>
        <p:spPr>
          <a:xfrm>
            <a:off x="539552" y="548680"/>
            <a:ext cx="7776864" cy="4247317"/>
          </a:xfrm>
          <a:prstGeom prst="rect">
            <a:avLst/>
          </a:prstGeom>
        </p:spPr>
        <p:txBody>
          <a:bodyPr wrap="square">
            <a:spAutoFit/>
          </a:bodyPr>
          <a:lstStyle/>
          <a:p>
            <a:r>
              <a:rPr lang="en-IN" b="1" dirty="0"/>
              <a:t>ISRO | ISRO CS 2008 | Question 51</a:t>
            </a:r>
          </a:p>
          <a:p>
            <a:endParaRPr lang="en-IN" dirty="0"/>
          </a:p>
          <a:p>
            <a:r>
              <a:rPr lang="en-IN" dirty="0"/>
              <a:t>What is the name of the operating system that reads and reacts in terms of actual time.</a:t>
            </a:r>
          </a:p>
          <a:p>
            <a:endParaRPr lang="en-IN" dirty="0"/>
          </a:p>
          <a:p>
            <a:r>
              <a:rPr lang="en-IN" dirty="0"/>
              <a:t>A. Batch system</a:t>
            </a:r>
          </a:p>
          <a:p>
            <a:endParaRPr lang="en-IN" dirty="0"/>
          </a:p>
          <a:p>
            <a:r>
              <a:rPr lang="en-IN" dirty="0"/>
              <a:t>B. Quick response system</a:t>
            </a:r>
          </a:p>
          <a:p>
            <a:endParaRPr lang="en-IN" dirty="0"/>
          </a:p>
          <a:p>
            <a:r>
              <a:rPr lang="en-IN" dirty="0"/>
              <a:t>C. Real time system</a:t>
            </a:r>
          </a:p>
          <a:p>
            <a:endParaRPr lang="en-IN" dirty="0"/>
          </a:p>
          <a:p>
            <a:r>
              <a:rPr lang="en-IN" dirty="0"/>
              <a:t>D. Time sharing system</a:t>
            </a:r>
          </a:p>
          <a:p>
            <a:endParaRPr lang="en-IN" dirty="0"/>
          </a:p>
          <a:p>
            <a:endParaRPr lang="en-IN" dirty="0"/>
          </a:p>
          <a:p>
            <a:endParaRPr lang="en-IN" dirty="0"/>
          </a:p>
        </p:txBody>
      </p:sp>
    </p:spTree>
    <p:extLst>
      <p:ext uri="{BB962C8B-B14F-4D97-AF65-F5344CB8AC3E}">
        <p14:creationId xmlns:p14="http://schemas.microsoft.com/office/powerpoint/2010/main" val="18180336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6F70E5-A751-484B-9F48-6EE8A4FADFC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136</a:t>
            </a:fld>
            <a:endParaRPr lang="en-IN"/>
          </a:p>
        </p:txBody>
      </p:sp>
      <p:sp>
        <p:nvSpPr>
          <p:cNvPr id="6" name="Rectangle 5"/>
          <p:cNvSpPr/>
          <p:nvPr/>
        </p:nvSpPr>
        <p:spPr>
          <a:xfrm>
            <a:off x="539552" y="548680"/>
            <a:ext cx="7776864" cy="5632311"/>
          </a:xfrm>
          <a:prstGeom prst="rect">
            <a:avLst/>
          </a:prstGeom>
        </p:spPr>
        <p:txBody>
          <a:bodyPr wrap="square">
            <a:spAutoFit/>
          </a:bodyPr>
          <a:lstStyle/>
          <a:p>
            <a:r>
              <a:rPr lang="en-IN" b="1" dirty="0"/>
              <a:t>ISRO | ISRO CS 2008 | Question 51</a:t>
            </a:r>
          </a:p>
          <a:p>
            <a:endParaRPr lang="en-IN" dirty="0"/>
          </a:p>
          <a:p>
            <a:r>
              <a:rPr lang="en-IN" dirty="0"/>
              <a:t>What is the name of the operating system that reads and reacts in terms of actual time.</a:t>
            </a:r>
          </a:p>
          <a:p>
            <a:endParaRPr lang="en-IN" dirty="0"/>
          </a:p>
          <a:p>
            <a:r>
              <a:rPr lang="en-IN" dirty="0"/>
              <a:t>A. Batch system</a:t>
            </a:r>
          </a:p>
          <a:p>
            <a:endParaRPr lang="en-IN" dirty="0"/>
          </a:p>
          <a:p>
            <a:r>
              <a:rPr lang="en-IN" dirty="0"/>
              <a:t>B. Quick response system</a:t>
            </a:r>
          </a:p>
          <a:p>
            <a:endParaRPr lang="en-IN" dirty="0"/>
          </a:p>
          <a:p>
            <a:r>
              <a:rPr lang="en-IN" dirty="0"/>
              <a:t>C. Real time system</a:t>
            </a:r>
          </a:p>
          <a:p>
            <a:endParaRPr lang="en-IN" dirty="0"/>
          </a:p>
          <a:p>
            <a:r>
              <a:rPr lang="en-IN" dirty="0"/>
              <a:t>D. Time sharing system</a:t>
            </a:r>
          </a:p>
          <a:p>
            <a:endParaRPr lang="en-IN" dirty="0"/>
          </a:p>
          <a:p>
            <a:endParaRPr lang="en-IN" dirty="0"/>
          </a:p>
          <a:p>
            <a:r>
              <a:rPr lang="en-IN" b="1" dirty="0"/>
              <a:t>Answer:</a:t>
            </a:r>
            <a:r>
              <a:rPr lang="en-IN" dirty="0"/>
              <a:t> </a:t>
            </a:r>
            <a:r>
              <a:rPr lang="en-IN" b="1" dirty="0"/>
              <a:t>(C)</a:t>
            </a:r>
            <a:r>
              <a:rPr lang="en-IN" dirty="0"/>
              <a:t> </a:t>
            </a:r>
            <a:br>
              <a:rPr lang="en-IN" dirty="0"/>
            </a:br>
            <a:br>
              <a:rPr lang="en-IN" dirty="0"/>
            </a:br>
            <a:r>
              <a:rPr lang="en-IN" b="1" dirty="0"/>
              <a:t>Explanation:</a:t>
            </a:r>
            <a:r>
              <a:rPr lang="en-IN" dirty="0"/>
              <a:t> A real-time operating system is an operating system that guarantees to process events or data by a specific moment in time.</a:t>
            </a:r>
          </a:p>
          <a:p>
            <a:r>
              <a:rPr lang="en-IN" dirty="0"/>
              <a:t>Option (C) is correct.</a:t>
            </a:r>
          </a:p>
          <a:p>
            <a:endParaRPr lang="en-IN" dirty="0"/>
          </a:p>
        </p:txBody>
      </p:sp>
    </p:spTree>
    <p:extLst>
      <p:ext uri="{BB962C8B-B14F-4D97-AF65-F5344CB8AC3E}">
        <p14:creationId xmlns:p14="http://schemas.microsoft.com/office/powerpoint/2010/main" val="31903900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a:t>OS Objectives/Operations</a:t>
            </a:r>
            <a:br>
              <a:rPr lang="en-IN" dirty="0"/>
            </a:br>
            <a:endParaRPr lang="en-IN" dirty="0"/>
          </a:p>
        </p:txBody>
      </p:sp>
      <p:sp>
        <p:nvSpPr>
          <p:cNvPr id="6" name="Content Placeholder 5"/>
          <p:cNvSpPr>
            <a:spLocks noGrp="1"/>
          </p:cNvSpPr>
          <p:nvPr>
            <p:ph idx="1"/>
          </p:nvPr>
        </p:nvSpPr>
        <p:spPr/>
        <p:txBody>
          <a:bodyPr>
            <a:normAutofit/>
          </a:bodyPr>
          <a:lstStyle/>
          <a:p>
            <a:r>
              <a:rPr lang="en-US" altLang="en-US" sz="2400" dirty="0"/>
              <a:t>Process Management Activities</a:t>
            </a:r>
          </a:p>
          <a:p>
            <a:r>
              <a:rPr lang="en-US" altLang="en-US" sz="2400" dirty="0"/>
              <a:t>Memory Management</a:t>
            </a:r>
          </a:p>
          <a:p>
            <a:r>
              <a:rPr lang="en-US" altLang="en-US" sz="2400" dirty="0"/>
              <a:t>Storage Management</a:t>
            </a:r>
          </a:p>
          <a:p>
            <a:r>
              <a:rPr lang="en-US" altLang="en-US" sz="2400" dirty="0"/>
              <a:t>Mass-Storage Management</a:t>
            </a:r>
          </a:p>
          <a:p>
            <a:r>
              <a:rPr lang="en-US" sz="2400" dirty="0"/>
              <a:t>Protection System</a:t>
            </a:r>
            <a:endParaRPr lang="en-IN" sz="2400" dirty="0"/>
          </a:p>
        </p:txBody>
      </p:sp>
      <p:sp>
        <p:nvSpPr>
          <p:cNvPr id="2" name="Date Placeholder 1"/>
          <p:cNvSpPr>
            <a:spLocks noGrp="1"/>
          </p:cNvSpPr>
          <p:nvPr>
            <p:ph type="dt" sz="half" idx="10"/>
          </p:nvPr>
        </p:nvSpPr>
        <p:spPr/>
        <p:txBody>
          <a:bodyPr/>
          <a:lstStyle/>
          <a:p>
            <a:fld id="{7CC3466D-65C2-4521-BD58-AA92648BC615}"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137</a:t>
            </a:fld>
            <a:endParaRPr lang="en-IN"/>
          </a:p>
        </p:txBody>
      </p:sp>
    </p:spTree>
    <p:extLst>
      <p:ext uri="{BB962C8B-B14F-4D97-AF65-F5344CB8AC3E}">
        <p14:creationId xmlns:p14="http://schemas.microsoft.com/office/powerpoint/2010/main" val="21012462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128713" y="152400"/>
            <a:ext cx="7558087" cy="576263"/>
          </a:xfrm>
        </p:spPr>
        <p:txBody>
          <a:bodyPr>
            <a:normAutofit fontScale="90000"/>
          </a:bodyPr>
          <a:lstStyle/>
          <a:p>
            <a:pPr eaLnBrk="1" hangingPunct="1"/>
            <a:r>
              <a:rPr lang="en-US" altLang="en-US" dirty="0"/>
              <a:t>Process Management Activities</a:t>
            </a:r>
          </a:p>
        </p:txBody>
      </p:sp>
      <p:sp>
        <p:nvSpPr>
          <p:cNvPr id="37891" name="Rectangle 3"/>
          <p:cNvSpPr>
            <a:spLocks noGrp="1" noChangeArrowheads="1"/>
          </p:cNvSpPr>
          <p:nvPr>
            <p:ph type="body" idx="4294967295"/>
          </p:nvPr>
        </p:nvSpPr>
        <p:spPr>
          <a:xfrm>
            <a:off x="1125538" y="1587500"/>
            <a:ext cx="7958137" cy="4035425"/>
          </a:xfrm>
        </p:spPr>
        <p:txBody>
          <a:bodyPr>
            <a:normAutofit/>
          </a:bodyPr>
          <a:lstStyle/>
          <a:p>
            <a:pPr>
              <a:buFont typeface="Monotype Sorts" pitchFamily="-84" charset="2"/>
              <a:buNone/>
            </a:pPr>
            <a:r>
              <a:rPr lang="en-US" altLang="en-US" dirty="0"/>
              <a:t>     </a:t>
            </a:r>
          </a:p>
          <a:p>
            <a:r>
              <a:rPr lang="en-US" altLang="en-US" sz="2400" dirty="0"/>
              <a:t>Creating and deleting both </a:t>
            </a:r>
            <a:r>
              <a:rPr lang="en-US" altLang="en-US" sz="2400" b="1" u="sng" dirty="0"/>
              <a:t>user and system processes</a:t>
            </a:r>
          </a:p>
          <a:p>
            <a:r>
              <a:rPr lang="en-US" altLang="en-US" sz="2400" dirty="0"/>
              <a:t>Suspending and resuming processes</a:t>
            </a:r>
          </a:p>
          <a:p>
            <a:r>
              <a:rPr lang="en-US" altLang="en-US" sz="2400" dirty="0"/>
              <a:t>Providing mechanisms for </a:t>
            </a:r>
            <a:r>
              <a:rPr lang="en-US" altLang="en-US" sz="2400" b="1" u="sng" dirty="0"/>
              <a:t>process synchronization</a:t>
            </a:r>
          </a:p>
          <a:p>
            <a:r>
              <a:rPr lang="en-US" altLang="en-US" sz="2400" dirty="0"/>
              <a:t>Providing mechanisms for </a:t>
            </a:r>
            <a:r>
              <a:rPr lang="en-US" altLang="en-US" sz="2400" b="1" u="sng" dirty="0"/>
              <a:t>process communication</a:t>
            </a:r>
          </a:p>
          <a:p>
            <a:r>
              <a:rPr lang="en-US" altLang="en-US" sz="2400" dirty="0"/>
              <a:t>Providing mechanisms for </a:t>
            </a:r>
            <a:r>
              <a:rPr lang="en-US" altLang="en-US" sz="2400" b="1" u="sng" dirty="0"/>
              <a:t>deadlock handling</a:t>
            </a:r>
          </a:p>
        </p:txBody>
      </p:sp>
      <p:sp>
        <p:nvSpPr>
          <p:cNvPr id="37892" name="Text Box 4"/>
          <p:cNvSpPr txBox="1">
            <a:spLocks noChangeArrowheads="1"/>
          </p:cNvSpPr>
          <p:nvPr/>
        </p:nvSpPr>
        <p:spPr bwMode="auto">
          <a:xfrm>
            <a:off x="885825" y="1238250"/>
            <a:ext cx="75866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en-US">
                <a:latin typeface="Helvetica" pitchFamily="-84" charset="0"/>
              </a:rPr>
              <a:t>The operating system is responsible for the following activities in connection with process management:</a:t>
            </a:r>
          </a:p>
        </p:txBody>
      </p:sp>
      <p:sp>
        <p:nvSpPr>
          <p:cNvPr id="2" name="Date Placeholder 1"/>
          <p:cNvSpPr>
            <a:spLocks noGrp="1"/>
          </p:cNvSpPr>
          <p:nvPr>
            <p:ph type="dt" sz="half" idx="10"/>
          </p:nvPr>
        </p:nvSpPr>
        <p:spPr/>
        <p:txBody>
          <a:bodyPr/>
          <a:lstStyle/>
          <a:p>
            <a:fld id="{90B748C4-2DBA-4809-ACA2-55878280AE8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138</a:t>
            </a:fld>
            <a:endParaRPr lang="en-IN"/>
          </a:p>
        </p:txBody>
      </p:sp>
    </p:spTree>
    <p:extLst>
      <p:ext uri="{BB962C8B-B14F-4D97-AF65-F5344CB8AC3E}">
        <p14:creationId xmlns:p14="http://schemas.microsoft.com/office/powerpoint/2010/main" val="40394086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ltLang="en-US" dirty="0"/>
              <a:t>Memory Management</a:t>
            </a:r>
          </a:p>
        </p:txBody>
      </p:sp>
      <p:sp>
        <p:nvSpPr>
          <p:cNvPr id="38915" name="Rectangle 3"/>
          <p:cNvSpPr>
            <a:spLocks noGrp="1" noChangeArrowheads="1"/>
          </p:cNvSpPr>
          <p:nvPr>
            <p:ph type="body" idx="4294967295"/>
          </p:nvPr>
        </p:nvSpPr>
        <p:spPr>
          <a:xfrm>
            <a:off x="683568" y="1233488"/>
            <a:ext cx="7942014" cy="4530725"/>
          </a:xfrm>
        </p:spPr>
        <p:txBody>
          <a:bodyPr>
            <a:normAutofit/>
          </a:bodyPr>
          <a:lstStyle/>
          <a:p>
            <a:r>
              <a:rPr lang="en-US" altLang="en-US" sz="2400" dirty="0"/>
              <a:t>To execute a program </a:t>
            </a:r>
          </a:p>
          <a:p>
            <a:pPr lvl="1"/>
            <a:r>
              <a:rPr lang="en-US" altLang="en-US" sz="2400" b="1" u="sng" dirty="0"/>
              <a:t>All (or part) of the instructions </a:t>
            </a:r>
            <a:r>
              <a:rPr lang="en-US" altLang="en-US" sz="2400" dirty="0"/>
              <a:t>must be in memory</a:t>
            </a:r>
          </a:p>
          <a:p>
            <a:pPr lvl="1"/>
            <a:r>
              <a:rPr lang="en-US" altLang="en-US" sz="2400" b="1" u="sng" dirty="0"/>
              <a:t>All  (or part) of the data </a:t>
            </a:r>
            <a:r>
              <a:rPr lang="en-US" altLang="en-US" sz="2400" dirty="0"/>
              <a:t>that is needed by the program must be in memory.</a:t>
            </a:r>
          </a:p>
          <a:p>
            <a:endParaRPr lang="en-US" altLang="en-US" sz="2400" dirty="0"/>
          </a:p>
          <a:p>
            <a:r>
              <a:rPr lang="en-US" altLang="en-US" sz="2400" dirty="0"/>
              <a:t>Memory management determines what is in memory and when</a:t>
            </a:r>
          </a:p>
          <a:p>
            <a:pPr lvl="1"/>
            <a:r>
              <a:rPr lang="en-US" altLang="en-US" sz="2400" dirty="0"/>
              <a:t>Optimizing CPU utilization and computer response to users</a:t>
            </a:r>
          </a:p>
        </p:txBody>
      </p:sp>
      <p:sp>
        <p:nvSpPr>
          <p:cNvPr id="2" name="Date Placeholder 1"/>
          <p:cNvSpPr>
            <a:spLocks noGrp="1"/>
          </p:cNvSpPr>
          <p:nvPr>
            <p:ph type="dt" sz="half" idx="10"/>
          </p:nvPr>
        </p:nvSpPr>
        <p:spPr/>
        <p:txBody>
          <a:bodyPr/>
          <a:lstStyle/>
          <a:p>
            <a:fld id="{A0C5014D-165B-471F-9A2B-1298E21391F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139</a:t>
            </a:fld>
            <a:endParaRPr lang="en-IN"/>
          </a:p>
        </p:txBody>
      </p:sp>
    </p:spTree>
    <p:extLst>
      <p:ext uri="{BB962C8B-B14F-4D97-AF65-F5344CB8AC3E}">
        <p14:creationId xmlns:p14="http://schemas.microsoft.com/office/powerpoint/2010/main" val="1918755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File Inclusion</a:t>
            </a:r>
            <a:endParaRPr lang="en-IN" dirty="0"/>
          </a:p>
        </p:txBody>
      </p:sp>
      <p:sp>
        <p:nvSpPr>
          <p:cNvPr id="8" name="Text Placeholder 7"/>
          <p:cNvSpPr>
            <a:spLocks noGrp="1"/>
          </p:cNvSpPr>
          <p:nvPr>
            <p:ph type="body" idx="1"/>
          </p:nvPr>
        </p:nvSpPr>
        <p:spPr/>
        <p:txBody>
          <a:bodyPr/>
          <a:lstStyle/>
          <a:p>
            <a:r>
              <a:rPr lang="en-IN" dirty="0"/>
              <a:t>#include&lt;</a:t>
            </a:r>
            <a:r>
              <a:rPr lang="en-IN" dirty="0" err="1"/>
              <a:t>filename.h</a:t>
            </a:r>
            <a:r>
              <a:rPr lang="en-IN" dirty="0"/>
              <a:t>&gt;</a:t>
            </a:r>
          </a:p>
        </p:txBody>
      </p:sp>
      <p:sp>
        <p:nvSpPr>
          <p:cNvPr id="3" name="Content Placeholder 2"/>
          <p:cNvSpPr>
            <a:spLocks noGrp="1"/>
          </p:cNvSpPr>
          <p:nvPr>
            <p:ph sz="half" idx="2"/>
          </p:nvPr>
        </p:nvSpPr>
        <p:spPr/>
        <p:txBody>
          <a:bodyPr>
            <a:normAutofit/>
          </a:bodyPr>
          <a:lstStyle/>
          <a:p>
            <a:r>
              <a:rPr lang="en-IN" sz="2400" dirty="0"/>
              <a:t>By using this syntax, when we are including header file then it will be loaded from default directory i.e. C:\TC\INCLUDE. </a:t>
            </a:r>
          </a:p>
          <a:p>
            <a:r>
              <a:rPr lang="en-IN" sz="2400" dirty="0"/>
              <a:t>Generally, by using this syntax we are including pre-defined header files.</a:t>
            </a:r>
          </a:p>
          <a:p>
            <a:endParaRPr lang="en-IN" sz="2400" dirty="0">
              <a:effectLst/>
            </a:endParaRPr>
          </a:p>
          <a:p>
            <a:endParaRPr lang="en-IN" sz="2400" dirty="0">
              <a:effectLst/>
            </a:endParaRPr>
          </a:p>
        </p:txBody>
      </p:sp>
      <p:sp>
        <p:nvSpPr>
          <p:cNvPr id="9" name="Text Placeholder 8"/>
          <p:cNvSpPr>
            <a:spLocks noGrp="1"/>
          </p:cNvSpPr>
          <p:nvPr>
            <p:ph type="body" sz="quarter" idx="3"/>
          </p:nvPr>
        </p:nvSpPr>
        <p:spPr/>
        <p:txBody>
          <a:bodyPr/>
          <a:lstStyle/>
          <a:p>
            <a:r>
              <a:rPr lang="en-IN" dirty="0"/>
              <a:t>#include “</a:t>
            </a:r>
            <a:r>
              <a:rPr lang="en-IN" dirty="0" err="1"/>
              <a:t>filename.h</a:t>
            </a:r>
            <a:r>
              <a:rPr lang="en-IN" dirty="0"/>
              <a:t>”</a:t>
            </a:r>
          </a:p>
        </p:txBody>
      </p:sp>
      <p:sp>
        <p:nvSpPr>
          <p:cNvPr id="10" name="Content Placeholder 9"/>
          <p:cNvSpPr>
            <a:spLocks noGrp="1"/>
          </p:cNvSpPr>
          <p:nvPr>
            <p:ph sz="quarter" idx="4"/>
          </p:nvPr>
        </p:nvSpPr>
        <p:spPr/>
        <p:txBody>
          <a:bodyPr/>
          <a:lstStyle/>
          <a:p>
            <a:r>
              <a:rPr lang="en-IN" dirty="0"/>
              <a:t>By using this syntax, when we are including header, then it is loaded from the current working directory. </a:t>
            </a:r>
          </a:p>
          <a:p>
            <a:r>
              <a:rPr lang="en-IN" dirty="0"/>
              <a:t>Generally, by using this syntax we are including user-defined header files.</a:t>
            </a:r>
          </a:p>
          <a:p>
            <a:endParaRPr lang="en-IN" dirty="0"/>
          </a:p>
        </p:txBody>
      </p:sp>
      <p:sp>
        <p:nvSpPr>
          <p:cNvPr id="4" name="Date Placeholder 3"/>
          <p:cNvSpPr>
            <a:spLocks noGrp="1"/>
          </p:cNvSpPr>
          <p:nvPr>
            <p:ph type="dt" sz="half" idx="10"/>
          </p:nvPr>
        </p:nvSpPr>
        <p:spPr/>
        <p:txBody>
          <a:bodyPr/>
          <a:lstStyle/>
          <a:p>
            <a:fld id="{7596E2AD-0229-4364-9FD1-A06AC046C88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14</a:t>
            </a:fld>
            <a:endParaRPr lang="en-IN"/>
          </a:p>
        </p:txBody>
      </p:sp>
    </p:spTree>
    <p:extLst>
      <p:ext uri="{BB962C8B-B14F-4D97-AF65-F5344CB8AC3E}">
        <p14:creationId xmlns:p14="http://schemas.microsoft.com/office/powerpoint/2010/main" val="12317477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ltLang="en-US" dirty="0"/>
              <a:t>Memory Management</a:t>
            </a:r>
          </a:p>
        </p:txBody>
      </p:sp>
      <p:sp>
        <p:nvSpPr>
          <p:cNvPr id="38915" name="Rectangle 3"/>
          <p:cNvSpPr>
            <a:spLocks noGrp="1" noChangeArrowheads="1"/>
          </p:cNvSpPr>
          <p:nvPr>
            <p:ph type="body" idx="4294967295"/>
          </p:nvPr>
        </p:nvSpPr>
        <p:spPr>
          <a:xfrm>
            <a:off x="806450" y="1233488"/>
            <a:ext cx="7107238" cy="4530725"/>
          </a:xfrm>
        </p:spPr>
        <p:txBody>
          <a:bodyPr>
            <a:normAutofit/>
          </a:bodyPr>
          <a:lstStyle/>
          <a:p>
            <a:r>
              <a:rPr lang="en-US" altLang="en-US" sz="2800" dirty="0"/>
              <a:t>Memory management activities</a:t>
            </a:r>
          </a:p>
          <a:p>
            <a:pPr lvl="1"/>
            <a:r>
              <a:rPr lang="en-US" altLang="en-US" sz="2400" dirty="0"/>
              <a:t>Keeping track of </a:t>
            </a:r>
            <a:r>
              <a:rPr lang="en-US" altLang="en-US" sz="2400" b="1" u="sng" dirty="0"/>
              <a:t>which parts of memory are currently being used and by whom</a:t>
            </a:r>
          </a:p>
          <a:p>
            <a:pPr lvl="1"/>
            <a:r>
              <a:rPr lang="en-US" altLang="en-US" sz="2400" dirty="0"/>
              <a:t>Deciding which </a:t>
            </a:r>
            <a:r>
              <a:rPr lang="en-US" altLang="en-US" sz="2400" b="1" u="sng" dirty="0"/>
              <a:t>processes (or parts thereof) and data to move into and out of memory</a:t>
            </a:r>
          </a:p>
          <a:p>
            <a:pPr lvl="1"/>
            <a:r>
              <a:rPr lang="en-US" altLang="en-US" sz="2400" dirty="0"/>
              <a:t>Allocating and deallocating memory space as needed</a:t>
            </a:r>
          </a:p>
          <a:p>
            <a:pPr lvl="1">
              <a:buFont typeface="Monotype Sorts" pitchFamily="-84" charset="2"/>
              <a:buNone/>
            </a:pPr>
            <a:endParaRPr lang="en-US" altLang="en-US" dirty="0"/>
          </a:p>
        </p:txBody>
      </p:sp>
      <p:sp>
        <p:nvSpPr>
          <p:cNvPr id="2" name="Date Placeholder 1"/>
          <p:cNvSpPr>
            <a:spLocks noGrp="1"/>
          </p:cNvSpPr>
          <p:nvPr>
            <p:ph type="dt" sz="half" idx="10"/>
          </p:nvPr>
        </p:nvSpPr>
        <p:spPr/>
        <p:txBody>
          <a:bodyPr/>
          <a:lstStyle/>
          <a:p>
            <a:fld id="{FC61A68B-31FE-4FBE-9CB0-0B130A7E6BC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140</a:t>
            </a:fld>
            <a:endParaRPr lang="en-IN"/>
          </a:p>
        </p:txBody>
      </p:sp>
    </p:spTree>
    <p:extLst>
      <p:ext uri="{BB962C8B-B14F-4D97-AF65-F5344CB8AC3E}">
        <p14:creationId xmlns:p14="http://schemas.microsoft.com/office/powerpoint/2010/main" val="2872869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ltLang="en-US" dirty="0"/>
              <a:t>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lnSpcReduction="10000"/>
          </a:bodyPr>
          <a:lstStyle/>
          <a:p>
            <a:pPr>
              <a:lnSpc>
                <a:spcPct val="90000"/>
              </a:lnSpc>
            </a:pPr>
            <a:r>
              <a:rPr lang="en-US" altLang="en-US" sz="2400" dirty="0"/>
              <a:t>OS provides uniform, logical view of information storage</a:t>
            </a:r>
          </a:p>
          <a:p>
            <a:pPr lvl="1">
              <a:lnSpc>
                <a:spcPct val="90000"/>
              </a:lnSpc>
            </a:pPr>
            <a:endParaRPr lang="en-US" altLang="en-US" sz="2400" dirty="0"/>
          </a:p>
          <a:p>
            <a:pPr lvl="1">
              <a:lnSpc>
                <a:spcPct val="90000"/>
              </a:lnSpc>
            </a:pPr>
            <a:r>
              <a:rPr lang="en-US" altLang="en-US" sz="2400" dirty="0"/>
              <a:t>Abstracts physical properties to logical storage unit  - </a:t>
            </a:r>
            <a:r>
              <a:rPr lang="en-US" altLang="en-US" sz="2400" b="1" dirty="0">
                <a:solidFill>
                  <a:srgbClr val="3366FF"/>
                </a:solidFill>
              </a:rPr>
              <a:t>file</a:t>
            </a:r>
          </a:p>
          <a:p>
            <a:pPr lvl="1">
              <a:lnSpc>
                <a:spcPct val="90000"/>
              </a:lnSpc>
            </a:pPr>
            <a:endParaRPr lang="en-US" altLang="en-US" sz="2400" dirty="0"/>
          </a:p>
          <a:p>
            <a:pPr lvl="1">
              <a:lnSpc>
                <a:spcPct val="90000"/>
              </a:lnSpc>
            </a:pPr>
            <a:r>
              <a:rPr lang="en-US" altLang="en-US" sz="2400" dirty="0"/>
              <a:t>Each medium is controlled by device (i.e., disk drive, tape drive)</a:t>
            </a:r>
          </a:p>
          <a:p>
            <a:pPr lvl="2">
              <a:lnSpc>
                <a:spcPct val="90000"/>
              </a:lnSpc>
            </a:pPr>
            <a:r>
              <a:rPr lang="en-US" altLang="en-US" dirty="0"/>
              <a:t>Varying properties include </a:t>
            </a:r>
          </a:p>
          <a:p>
            <a:pPr lvl="3">
              <a:lnSpc>
                <a:spcPct val="90000"/>
              </a:lnSpc>
            </a:pPr>
            <a:r>
              <a:rPr lang="en-US" altLang="en-US" sz="2400" b="1" u="sng" dirty="0"/>
              <a:t>access speed, </a:t>
            </a:r>
          </a:p>
          <a:p>
            <a:pPr lvl="3">
              <a:lnSpc>
                <a:spcPct val="90000"/>
              </a:lnSpc>
            </a:pPr>
            <a:r>
              <a:rPr lang="en-US" altLang="en-US" sz="2400" b="1" u="sng" dirty="0"/>
              <a:t>capacity, </a:t>
            </a:r>
          </a:p>
          <a:p>
            <a:pPr lvl="3">
              <a:lnSpc>
                <a:spcPct val="90000"/>
              </a:lnSpc>
            </a:pPr>
            <a:r>
              <a:rPr lang="en-US" altLang="en-US" sz="2400" b="1" u="sng" dirty="0"/>
              <a:t>data-transfer rate, </a:t>
            </a:r>
          </a:p>
          <a:p>
            <a:pPr lvl="3">
              <a:lnSpc>
                <a:spcPct val="90000"/>
              </a:lnSpc>
            </a:pPr>
            <a:r>
              <a:rPr lang="en-US" altLang="en-US" sz="2400" b="1" u="sng" dirty="0"/>
              <a:t>access method (sequential or random)</a:t>
            </a:r>
          </a:p>
          <a:p>
            <a:pPr lvl="2">
              <a:lnSpc>
                <a:spcPct val="90000"/>
              </a:lnSpc>
            </a:pPr>
            <a:endParaRPr lang="en-US" altLang="en-US" sz="900" b="1" u="sng" dirty="0"/>
          </a:p>
        </p:txBody>
      </p:sp>
      <p:sp>
        <p:nvSpPr>
          <p:cNvPr id="2" name="Date Placeholder 1"/>
          <p:cNvSpPr>
            <a:spLocks noGrp="1"/>
          </p:cNvSpPr>
          <p:nvPr>
            <p:ph type="dt" sz="half" idx="10"/>
          </p:nvPr>
        </p:nvSpPr>
        <p:spPr/>
        <p:txBody>
          <a:bodyPr/>
          <a:lstStyle/>
          <a:p>
            <a:fld id="{6ACC5164-791D-42D1-A1B0-1E78EF29F33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141</a:t>
            </a:fld>
            <a:endParaRPr lang="en-IN"/>
          </a:p>
        </p:txBody>
      </p:sp>
    </p:spTree>
    <p:extLst>
      <p:ext uri="{BB962C8B-B14F-4D97-AF65-F5344CB8AC3E}">
        <p14:creationId xmlns:p14="http://schemas.microsoft.com/office/powerpoint/2010/main" val="12474484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ltLang="en-US" dirty="0"/>
              <a:t>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a:bodyPr>
          <a:lstStyle/>
          <a:p>
            <a:pPr>
              <a:lnSpc>
                <a:spcPct val="90000"/>
              </a:lnSpc>
            </a:pPr>
            <a:r>
              <a:rPr lang="en-US" altLang="en-US" sz="2400" dirty="0"/>
              <a:t>File-System management</a:t>
            </a:r>
          </a:p>
          <a:p>
            <a:pPr lvl="1">
              <a:lnSpc>
                <a:spcPct val="90000"/>
              </a:lnSpc>
            </a:pPr>
            <a:r>
              <a:rPr lang="en-US" altLang="en-US" sz="2400" dirty="0"/>
              <a:t>Files usually organized into directories</a:t>
            </a:r>
          </a:p>
          <a:p>
            <a:pPr lvl="1">
              <a:lnSpc>
                <a:spcPct val="90000"/>
              </a:lnSpc>
            </a:pPr>
            <a:r>
              <a:rPr lang="en-US" altLang="en-US" sz="2400" b="1" u="sng" dirty="0"/>
              <a:t>Access control </a:t>
            </a:r>
            <a:r>
              <a:rPr lang="en-US" altLang="en-US" sz="2400" dirty="0"/>
              <a:t>on most systems to determine who can access what</a:t>
            </a:r>
          </a:p>
          <a:p>
            <a:pPr lvl="1">
              <a:lnSpc>
                <a:spcPct val="90000"/>
              </a:lnSpc>
            </a:pPr>
            <a:r>
              <a:rPr lang="en-US" altLang="en-US" sz="2400" dirty="0"/>
              <a:t>OS activities include</a:t>
            </a:r>
          </a:p>
          <a:p>
            <a:pPr lvl="2">
              <a:lnSpc>
                <a:spcPct val="90000"/>
              </a:lnSpc>
            </a:pPr>
            <a:r>
              <a:rPr lang="en-US" altLang="en-US" b="1" u="sng" dirty="0"/>
              <a:t>Creating and deleting files and directories</a:t>
            </a:r>
          </a:p>
          <a:p>
            <a:pPr lvl="2">
              <a:lnSpc>
                <a:spcPct val="90000"/>
              </a:lnSpc>
            </a:pPr>
            <a:r>
              <a:rPr lang="en-US" altLang="en-US" b="1" u="sng" dirty="0"/>
              <a:t>Primitives to manipulate files and directories</a:t>
            </a:r>
          </a:p>
          <a:p>
            <a:pPr lvl="2">
              <a:lnSpc>
                <a:spcPct val="90000"/>
              </a:lnSpc>
            </a:pPr>
            <a:r>
              <a:rPr lang="en-US" altLang="en-US" b="1" u="sng" dirty="0"/>
              <a:t>Mapping files onto secondary storage</a:t>
            </a:r>
          </a:p>
          <a:p>
            <a:pPr lvl="2">
              <a:lnSpc>
                <a:spcPct val="90000"/>
              </a:lnSpc>
            </a:pPr>
            <a:r>
              <a:rPr lang="en-US" altLang="en-US" b="1" u="sng" dirty="0"/>
              <a:t>Backup files onto stable (non-volatile) storage media</a:t>
            </a:r>
          </a:p>
        </p:txBody>
      </p:sp>
      <p:sp>
        <p:nvSpPr>
          <p:cNvPr id="2" name="Date Placeholder 1"/>
          <p:cNvSpPr>
            <a:spLocks noGrp="1"/>
          </p:cNvSpPr>
          <p:nvPr>
            <p:ph type="dt" sz="half" idx="10"/>
          </p:nvPr>
        </p:nvSpPr>
        <p:spPr/>
        <p:txBody>
          <a:bodyPr/>
          <a:lstStyle/>
          <a:p>
            <a:fld id="{63029CE4-B6A0-47E2-BBDA-66450C71858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142</a:t>
            </a:fld>
            <a:endParaRPr lang="en-IN"/>
          </a:p>
        </p:txBody>
      </p:sp>
    </p:spTree>
    <p:extLst>
      <p:ext uri="{BB962C8B-B14F-4D97-AF65-F5344CB8AC3E}">
        <p14:creationId xmlns:p14="http://schemas.microsoft.com/office/powerpoint/2010/main" val="1787910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ltLang="en-US" dirty="0"/>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Autofit/>
          </a:bodyPr>
          <a:lstStyle/>
          <a:p>
            <a:r>
              <a:rPr lang="en-US" altLang="en-US" sz="2400" dirty="0"/>
              <a:t>Usually disks used to store </a:t>
            </a:r>
          </a:p>
          <a:p>
            <a:pPr lvl="1"/>
            <a:r>
              <a:rPr lang="en-US" altLang="en-US" sz="2400" dirty="0"/>
              <a:t>data that does not fit in main memory or </a:t>
            </a:r>
          </a:p>
          <a:p>
            <a:pPr lvl="1"/>
            <a:r>
              <a:rPr lang="en-US" altLang="en-US" sz="2400" b="1" u="sng" dirty="0"/>
              <a:t>data that must be kept for a </a:t>
            </a:r>
            <a:r>
              <a:rPr lang="ja-JP" altLang="en-US" sz="2400" b="1" u="sng" dirty="0"/>
              <a:t>“</a:t>
            </a:r>
            <a:r>
              <a:rPr lang="en-US" altLang="ja-JP" sz="2400" b="1" u="sng" dirty="0"/>
              <a:t>long</a:t>
            </a:r>
            <a:r>
              <a:rPr lang="ja-JP" altLang="en-US" sz="2400" b="1" u="sng" dirty="0"/>
              <a:t>”</a:t>
            </a:r>
            <a:r>
              <a:rPr lang="en-US" altLang="ja-JP" sz="2400" b="1" u="sng" dirty="0"/>
              <a:t> period of time</a:t>
            </a:r>
          </a:p>
          <a:p>
            <a:r>
              <a:rPr lang="en-US" altLang="en-US" sz="2400" dirty="0"/>
              <a:t>Entire speed of computer operation hinges on disk subsystem and its algorithms</a:t>
            </a:r>
          </a:p>
          <a:p>
            <a:r>
              <a:rPr lang="en-US" altLang="en-US" sz="2400" dirty="0"/>
              <a:t>OS activities</a:t>
            </a:r>
          </a:p>
          <a:p>
            <a:pPr lvl="1"/>
            <a:r>
              <a:rPr lang="en-US" altLang="en-US" sz="2400" dirty="0"/>
              <a:t>Free-space management</a:t>
            </a:r>
          </a:p>
          <a:p>
            <a:pPr lvl="1"/>
            <a:r>
              <a:rPr lang="en-US" altLang="en-US" sz="2400" dirty="0"/>
              <a:t>Storage allocation</a:t>
            </a:r>
          </a:p>
          <a:p>
            <a:pPr lvl="1"/>
            <a:r>
              <a:rPr lang="en-US" altLang="en-US" sz="2400" b="1" u="sng" dirty="0"/>
              <a:t>Disk scheduling</a:t>
            </a:r>
          </a:p>
        </p:txBody>
      </p:sp>
      <p:sp>
        <p:nvSpPr>
          <p:cNvPr id="2" name="Date Placeholder 1"/>
          <p:cNvSpPr>
            <a:spLocks noGrp="1"/>
          </p:cNvSpPr>
          <p:nvPr>
            <p:ph type="dt" sz="half" idx="10"/>
          </p:nvPr>
        </p:nvSpPr>
        <p:spPr/>
        <p:txBody>
          <a:bodyPr/>
          <a:lstStyle/>
          <a:p>
            <a:fld id="{503772D1-400F-45F0-8B27-6B8C78CC522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143</a:t>
            </a:fld>
            <a:endParaRPr lang="en-IN"/>
          </a:p>
        </p:txBody>
      </p:sp>
    </p:spTree>
    <p:extLst>
      <p:ext uri="{BB962C8B-B14F-4D97-AF65-F5344CB8AC3E}">
        <p14:creationId xmlns:p14="http://schemas.microsoft.com/office/powerpoint/2010/main" val="9971737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ltLang="en-US" dirty="0"/>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Autofit/>
          </a:bodyPr>
          <a:lstStyle/>
          <a:p>
            <a:r>
              <a:rPr lang="en-US" altLang="en-US" sz="2400" dirty="0"/>
              <a:t>Some storage need not be fast</a:t>
            </a:r>
          </a:p>
          <a:p>
            <a:pPr lvl="1"/>
            <a:r>
              <a:rPr lang="en-US" altLang="en-US" sz="2400" dirty="0"/>
              <a:t>Tertiary storage includes optical storage, magnetic tape</a:t>
            </a:r>
          </a:p>
          <a:p>
            <a:pPr lvl="1"/>
            <a:r>
              <a:rPr lang="en-US" altLang="en-US" sz="2400" dirty="0"/>
              <a:t>Still must be managed – by OS or applications</a:t>
            </a:r>
          </a:p>
          <a:p>
            <a:pPr lvl="1"/>
            <a:r>
              <a:rPr lang="en-US" altLang="en-US" sz="2400" dirty="0"/>
              <a:t>Varies between WORM (write-once, read-many-times) and RW (read-write)</a:t>
            </a:r>
          </a:p>
        </p:txBody>
      </p:sp>
      <p:sp>
        <p:nvSpPr>
          <p:cNvPr id="2" name="Date Placeholder 1"/>
          <p:cNvSpPr>
            <a:spLocks noGrp="1"/>
          </p:cNvSpPr>
          <p:nvPr>
            <p:ph type="dt" sz="half" idx="10"/>
          </p:nvPr>
        </p:nvSpPr>
        <p:spPr/>
        <p:txBody>
          <a:bodyPr/>
          <a:lstStyle/>
          <a:p>
            <a:fld id="{AE9C2682-4A8E-48B0-BDC4-57B0DE9E2C1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144</a:t>
            </a:fld>
            <a:endParaRPr lang="en-IN"/>
          </a:p>
        </p:txBody>
      </p:sp>
    </p:spTree>
    <p:extLst>
      <p:ext uri="{BB962C8B-B14F-4D97-AF65-F5344CB8AC3E}">
        <p14:creationId xmlns:p14="http://schemas.microsoft.com/office/powerpoint/2010/main" val="13035523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833438" y="182563"/>
            <a:ext cx="8531225" cy="576262"/>
          </a:xfrm>
        </p:spPr>
        <p:txBody>
          <a:bodyPr/>
          <a:lstStyle/>
          <a:p>
            <a:pPr eaLnBrk="1" hangingPunct="1"/>
            <a:r>
              <a:rPr lang="en-US" altLang="en-US" sz="2800"/>
              <a:t>Performance of Various Levels of Storage</a:t>
            </a:r>
          </a:p>
        </p:txBody>
      </p:sp>
      <p:sp>
        <p:nvSpPr>
          <p:cNvPr id="39939" name="Rectangle 3"/>
          <p:cNvSpPr>
            <a:spLocks noGrp="1" noChangeArrowheads="1"/>
          </p:cNvSpPr>
          <p:nvPr>
            <p:ph type="body" idx="4294967295"/>
          </p:nvPr>
        </p:nvSpPr>
        <p:spPr>
          <a:xfrm>
            <a:off x="806450" y="1233488"/>
            <a:ext cx="7707313" cy="4521200"/>
          </a:xfrm>
        </p:spPr>
        <p:txBody>
          <a:bodyPr>
            <a:normAutofit fontScale="85000" lnSpcReduction="20000"/>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41988" name="Picture 1" descr="1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451" y="878538"/>
            <a:ext cx="7796981" cy="399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B0C4218-4287-4A15-9A7C-1BB2BF1027E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145</a:t>
            </a:fld>
            <a:endParaRPr lang="en-IN"/>
          </a:p>
        </p:txBody>
      </p:sp>
    </p:spTree>
    <p:extLst>
      <p:ext uri="{BB962C8B-B14F-4D97-AF65-F5344CB8AC3E}">
        <p14:creationId xmlns:p14="http://schemas.microsoft.com/office/powerpoint/2010/main" val="40529181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b="1" dirty="0">
                <a:solidFill>
                  <a:srgbClr val="3366FF"/>
                </a:solidFill>
              </a:rPr>
              <a:t>Protection </a:t>
            </a:r>
            <a:r>
              <a:rPr lang="en-US" altLang="en-US" sz="2400" dirty="0"/>
              <a:t>– any mechanism for </a:t>
            </a:r>
            <a:r>
              <a:rPr lang="en-US" altLang="en-US" sz="2400" b="1" u="sng" dirty="0"/>
              <a:t>controlling access of processes</a:t>
            </a:r>
            <a:r>
              <a:rPr lang="en-US" altLang="en-US" sz="2400" dirty="0"/>
              <a:t> or users to resources defined by the OS</a:t>
            </a:r>
          </a:p>
          <a:p>
            <a:pPr>
              <a:lnSpc>
                <a:spcPct val="90000"/>
              </a:lnSpc>
            </a:pPr>
            <a:endParaRPr lang="en-US" altLang="en-US" sz="2400" b="1" dirty="0">
              <a:solidFill>
                <a:srgbClr val="3366FF"/>
              </a:solidFill>
            </a:endParaRPr>
          </a:p>
          <a:p>
            <a:pPr>
              <a:lnSpc>
                <a:spcPct val="90000"/>
              </a:lnSpc>
            </a:pPr>
            <a:r>
              <a:rPr lang="en-US" altLang="en-US" sz="2400" b="1" dirty="0">
                <a:solidFill>
                  <a:srgbClr val="3366FF"/>
                </a:solidFill>
              </a:rPr>
              <a:t>Security </a:t>
            </a:r>
            <a:r>
              <a:rPr lang="en-US" altLang="en-US" sz="2400" dirty="0"/>
              <a:t>– </a:t>
            </a:r>
            <a:r>
              <a:rPr lang="en-US" altLang="en-US" sz="2400" b="1" u="sng" dirty="0"/>
              <a:t>defense of the system against internal and external attacks</a:t>
            </a:r>
          </a:p>
          <a:p>
            <a:pPr lvl="1">
              <a:lnSpc>
                <a:spcPct val="90000"/>
              </a:lnSpc>
            </a:pPr>
            <a:r>
              <a:rPr lang="en-US" altLang="en-US" sz="2400" dirty="0"/>
              <a:t>Huge range, including </a:t>
            </a:r>
          </a:p>
          <a:p>
            <a:pPr lvl="1">
              <a:lnSpc>
                <a:spcPct val="90000"/>
              </a:lnSpc>
            </a:pPr>
            <a:r>
              <a:rPr lang="en-US" altLang="en-US" sz="2400" dirty="0"/>
              <a:t>denial-of-service, </a:t>
            </a:r>
          </a:p>
          <a:p>
            <a:pPr lvl="1">
              <a:lnSpc>
                <a:spcPct val="90000"/>
              </a:lnSpc>
            </a:pPr>
            <a:r>
              <a:rPr lang="en-US" altLang="en-US" sz="2400" dirty="0"/>
              <a:t>worms, </a:t>
            </a:r>
          </a:p>
          <a:p>
            <a:pPr lvl="1">
              <a:lnSpc>
                <a:spcPct val="90000"/>
              </a:lnSpc>
            </a:pPr>
            <a:r>
              <a:rPr lang="en-US" altLang="en-US" sz="2400" dirty="0"/>
              <a:t>viruses, </a:t>
            </a:r>
          </a:p>
          <a:p>
            <a:pPr lvl="1">
              <a:lnSpc>
                <a:spcPct val="90000"/>
              </a:lnSpc>
            </a:pPr>
            <a:r>
              <a:rPr lang="en-US" altLang="en-US" sz="2400" dirty="0"/>
              <a:t>identity theft, </a:t>
            </a:r>
          </a:p>
          <a:p>
            <a:pPr lvl="1">
              <a:lnSpc>
                <a:spcPct val="90000"/>
              </a:lnSpc>
            </a:pPr>
            <a:r>
              <a:rPr lang="en-US" altLang="en-US" sz="2400" dirty="0"/>
              <a:t>theft of service</a:t>
            </a:r>
          </a:p>
        </p:txBody>
      </p:sp>
      <p:sp>
        <p:nvSpPr>
          <p:cNvPr id="2" name="Date Placeholder 1"/>
          <p:cNvSpPr>
            <a:spLocks noGrp="1"/>
          </p:cNvSpPr>
          <p:nvPr>
            <p:ph type="dt" sz="half" idx="10"/>
          </p:nvPr>
        </p:nvSpPr>
        <p:spPr/>
        <p:txBody>
          <a:bodyPr/>
          <a:lstStyle/>
          <a:p>
            <a:fld id="{5B9A40CB-6EDB-496A-90A1-7A70E452A48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146</a:t>
            </a:fld>
            <a:endParaRPr lang="en-IN"/>
          </a:p>
        </p:txBody>
      </p:sp>
    </p:spTree>
    <p:extLst>
      <p:ext uri="{BB962C8B-B14F-4D97-AF65-F5344CB8AC3E}">
        <p14:creationId xmlns:p14="http://schemas.microsoft.com/office/powerpoint/2010/main" val="5898026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dirty="0"/>
              <a:t>Systems generally first distinguish among users, to determine who can do what</a:t>
            </a:r>
          </a:p>
          <a:p>
            <a:pPr lvl="1">
              <a:lnSpc>
                <a:spcPct val="90000"/>
              </a:lnSpc>
            </a:pPr>
            <a:r>
              <a:rPr lang="en-US" altLang="en-US" sz="2000" b="1" u="sng" dirty="0"/>
              <a:t>User identities (</a:t>
            </a:r>
            <a:r>
              <a:rPr lang="en-US" altLang="en-US" sz="2000" b="1" u="sng" dirty="0">
                <a:solidFill>
                  <a:srgbClr val="3366FF"/>
                </a:solidFill>
              </a:rPr>
              <a:t>user IDs</a:t>
            </a:r>
            <a:r>
              <a:rPr lang="en-US" altLang="en-US" sz="2000" b="1" u="sng" dirty="0"/>
              <a:t>, security IDs) include name and associated number</a:t>
            </a:r>
            <a:r>
              <a:rPr lang="en-US" altLang="en-US" sz="2000" dirty="0"/>
              <a:t>, one per user</a:t>
            </a:r>
          </a:p>
          <a:p>
            <a:pPr lvl="1">
              <a:lnSpc>
                <a:spcPct val="90000"/>
              </a:lnSpc>
            </a:pPr>
            <a:endParaRPr lang="en-US" altLang="en-US" sz="2000" dirty="0"/>
          </a:p>
          <a:p>
            <a:pPr lvl="1">
              <a:lnSpc>
                <a:spcPct val="90000"/>
              </a:lnSpc>
            </a:pPr>
            <a:r>
              <a:rPr lang="en-US" altLang="en-US" sz="2000" b="1" u="sng" dirty="0"/>
              <a:t>User ID then associated with all files, processes</a:t>
            </a:r>
            <a:r>
              <a:rPr lang="en-US" altLang="en-US" sz="2000" dirty="0"/>
              <a:t> of that user to determine access control</a:t>
            </a:r>
          </a:p>
          <a:p>
            <a:pPr lvl="1">
              <a:lnSpc>
                <a:spcPct val="90000"/>
              </a:lnSpc>
            </a:pPr>
            <a:endParaRPr lang="en-US" altLang="en-US" sz="2000" dirty="0"/>
          </a:p>
          <a:p>
            <a:pPr lvl="1">
              <a:lnSpc>
                <a:spcPct val="90000"/>
              </a:lnSpc>
            </a:pPr>
            <a:r>
              <a:rPr lang="en-US" altLang="en-US" sz="2000" b="1" u="sng" dirty="0"/>
              <a:t>Group identifier (</a:t>
            </a:r>
            <a:r>
              <a:rPr lang="en-US" altLang="en-US" sz="2000" b="1" u="sng" dirty="0">
                <a:solidFill>
                  <a:srgbClr val="3366FF"/>
                </a:solidFill>
              </a:rPr>
              <a:t>group ID</a:t>
            </a:r>
            <a:r>
              <a:rPr lang="en-US" altLang="en-US" sz="2000" b="1" u="sng" dirty="0"/>
              <a:t>) allows set of users to be defined </a:t>
            </a:r>
            <a:r>
              <a:rPr lang="en-US" altLang="en-US" sz="2000" dirty="0"/>
              <a:t>and controls managed, then also associated with each process, file</a:t>
            </a:r>
          </a:p>
          <a:p>
            <a:pPr lvl="1">
              <a:lnSpc>
                <a:spcPct val="90000"/>
              </a:lnSpc>
            </a:pPr>
            <a:endParaRPr lang="en-US" altLang="en-US" sz="2000" b="1" dirty="0">
              <a:solidFill>
                <a:srgbClr val="3366FF"/>
              </a:solidFill>
            </a:endParaRPr>
          </a:p>
          <a:p>
            <a:pPr lvl="1">
              <a:lnSpc>
                <a:spcPct val="90000"/>
              </a:lnSpc>
            </a:pPr>
            <a:r>
              <a:rPr lang="en-US" altLang="en-US" sz="2000" b="1" u="sng" dirty="0">
                <a:solidFill>
                  <a:srgbClr val="3366FF"/>
                </a:solidFill>
              </a:rPr>
              <a:t>Privilege escalation </a:t>
            </a:r>
            <a:r>
              <a:rPr lang="en-US" altLang="en-US" sz="2000" b="1" u="sng" dirty="0"/>
              <a:t>allows user to change to effective ID </a:t>
            </a:r>
            <a:r>
              <a:rPr lang="en-US" altLang="en-US" sz="2000" dirty="0"/>
              <a:t>with more rights</a:t>
            </a:r>
          </a:p>
        </p:txBody>
      </p:sp>
      <p:sp>
        <p:nvSpPr>
          <p:cNvPr id="2" name="Date Placeholder 1"/>
          <p:cNvSpPr>
            <a:spLocks noGrp="1"/>
          </p:cNvSpPr>
          <p:nvPr>
            <p:ph type="dt" sz="half" idx="10"/>
          </p:nvPr>
        </p:nvSpPr>
        <p:spPr/>
        <p:txBody>
          <a:bodyPr/>
          <a:lstStyle/>
          <a:p>
            <a:fld id="{0D700DC9-88F2-4D35-AB40-8C9C74E12E8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147</a:t>
            </a:fld>
            <a:endParaRPr lang="en-IN"/>
          </a:p>
        </p:txBody>
      </p:sp>
    </p:spTree>
    <p:extLst>
      <p:ext uri="{BB962C8B-B14F-4D97-AF65-F5344CB8AC3E}">
        <p14:creationId xmlns:p14="http://schemas.microsoft.com/office/powerpoint/2010/main" val="24820247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dirty="0"/>
              <a:t>A mechanism that ensures that the files, memory segments, CPU and other resources </a:t>
            </a:r>
          </a:p>
          <a:p>
            <a:pPr>
              <a:lnSpc>
                <a:spcPct val="90000"/>
              </a:lnSpc>
            </a:pPr>
            <a:endParaRPr lang="en-US" altLang="en-US" sz="2400" dirty="0"/>
          </a:p>
          <a:p>
            <a:pPr>
              <a:lnSpc>
                <a:spcPct val="90000"/>
              </a:lnSpc>
            </a:pPr>
            <a:r>
              <a:rPr lang="en-US" altLang="en-US" sz="2400" b="1" u="sng" dirty="0"/>
              <a:t>can be operated on by only those processes that have gained proper authorization</a:t>
            </a:r>
            <a:r>
              <a:rPr lang="en-US" altLang="en-US" sz="2400" dirty="0"/>
              <a:t> from the OS.</a:t>
            </a:r>
          </a:p>
        </p:txBody>
      </p:sp>
      <p:sp>
        <p:nvSpPr>
          <p:cNvPr id="2" name="Date Placeholder 1"/>
          <p:cNvSpPr>
            <a:spLocks noGrp="1"/>
          </p:cNvSpPr>
          <p:nvPr>
            <p:ph type="dt" sz="half" idx="10"/>
          </p:nvPr>
        </p:nvSpPr>
        <p:spPr/>
        <p:txBody>
          <a:bodyPr/>
          <a:lstStyle/>
          <a:p>
            <a:fld id="{CD0BC685-5BCA-48D2-A498-D8B6DA7C829A}"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148</a:t>
            </a:fld>
            <a:endParaRPr lang="en-IN"/>
          </a:p>
        </p:txBody>
      </p:sp>
    </p:spTree>
    <p:extLst>
      <p:ext uri="{BB962C8B-B14F-4D97-AF65-F5344CB8AC3E}">
        <p14:creationId xmlns:p14="http://schemas.microsoft.com/office/powerpoint/2010/main" val="5292952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5537" y="198438"/>
            <a:ext cx="8291264" cy="576262"/>
          </a:xfrm>
        </p:spPr>
        <p:txBody>
          <a:bodyPr>
            <a:normAutofit fontScale="90000"/>
          </a:bodyPr>
          <a:lstStyle/>
          <a:p>
            <a:pPr eaLnBrk="1" hangingPunct="1"/>
            <a:r>
              <a:rPr lang="en-US" altLang="en-US" dirty="0"/>
              <a:t>Operating System Functions/Services</a:t>
            </a:r>
          </a:p>
        </p:txBody>
      </p:sp>
      <p:sp>
        <p:nvSpPr>
          <p:cNvPr id="6147" name="Rectangle 3"/>
          <p:cNvSpPr>
            <a:spLocks noGrp="1" noChangeArrowheads="1"/>
          </p:cNvSpPr>
          <p:nvPr>
            <p:ph type="body" idx="1"/>
          </p:nvPr>
        </p:nvSpPr>
        <p:spPr>
          <a:xfrm>
            <a:off x="846138" y="1143000"/>
            <a:ext cx="7542286" cy="4865688"/>
          </a:xfrm>
          <a:noFill/>
        </p:spPr>
        <p:txBody>
          <a:bodyPr>
            <a:normAutofit/>
          </a:bodyPr>
          <a:lstStyle/>
          <a:p>
            <a:r>
              <a:rPr lang="en-US" altLang="en-US" sz="2400" dirty="0"/>
              <a:t>One set of operating-system services </a:t>
            </a:r>
            <a:r>
              <a:rPr lang="en-US" altLang="en-US" sz="2400" b="1" u="sng" dirty="0"/>
              <a:t>provides functionalities </a:t>
            </a:r>
            <a:r>
              <a:rPr lang="en-US" altLang="en-US" sz="2400" dirty="0"/>
              <a:t>that are helpful to the user:</a:t>
            </a:r>
          </a:p>
          <a:p>
            <a:pPr lvl="1"/>
            <a:r>
              <a:rPr lang="en-US" altLang="en-US" sz="2400" b="1" dirty="0"/>
              <a:t>User interface </a:t>
            </a:r>
            <a:r>
              <a:rPr lang="en-US" altLang="en-US" sz="2400" dirty="0"/>
              <a:t>- Almost all operating systems have a user interface (</a:t>
            </a:r>
            <a:r>
              <a:rPr lang="en-US" altLang="en-US" sz="2400" b="1" dirty="0">
                <a:solidFill>
                  <a:srgbClr val="3366FF"/>
                </a:solidFill>
              </a:rPr>
              <a:t>UI</a:t>
            </a:r>
            <a:r>
              <a:rPr lang="en-US" altLang="en-US" sz="2400" dirty="0"/>
              <a:t>).</a:t>
            </a:r>
          </a:p>
          <a:p>
            <a:pPr lvl="2"/>
            <a:r>
              <a:rPr lang="en-US" altLang="en-US" dirty="0"/>
              <a:t>Varies between </a:t>
            </a:r>
            <a:r>
              <a:rPr lang="en-US" altLang="en-US" b="1" dirty="0">
                <a:solidFill>
                  <a:srgbClr val="3366FF"/>
                </a:solidFill>
              </a:rPr>
              <a:t>Command-Line </a:t>
            </a:r>
            <a:r>
              <a:rPr lang="en-US" altLang="en-US" b="1" dirty="0"/>
              <a:t>(</a:t>
            </a:r>
            <a:r>
              <a:rPr lang="en-US" altLang="en-US" b="1" dirty="0">
                <a:solidFill>
                  <a:srgbClr val="3366FF"/>
                </a:solidFill>
              </a:rPr>
              <a:t>CLI</a:t>
            </a:r>
            <a:r>
              <a:rPr lang="en-US" altLang="en-US" b="1" dirty="0">
                <a:solidFill>
                  <a:srgbClr val="000000"/>
                </a:solidFill>
              </a:rPr>
              <a:t>)</a:t>
            </a:r>
            <a:r>
              <a:rPr lang="en-US" altLang="en-US" dirty="0">
                <a:solidFill>
                  <a:srgbClr val="000000"/>
                </a:solidFill>
              </a:rPr>
              <a:t>, </a:t>
            </a:r>
            <a:r>
              <a:rPr lang="en-US" altLang="en-US" b="1" dirty="0">
                <a:solidFill>
                  <a:srgbClr val="3366FF"/>
                </a:solidFill>
              </a:rPr>
              <a:t>Graphics User Interface </a:t>
            </a:r>
            <a:r>
              <a:rPr lang="en-US" altLang="en-US" b="1" dirty="0">
                <a:solidFill>
                  <a:srgbClr val="000000"/>
                </a:solidFill>
              </a:rPr>
              <a:t>(</a:t>
            </a:r>
            <a:r>
              <a:rPr lang="en-US" altLang="en-US" b="1" dirty="0">
                <a:solidFill>
                  <a:srgbClr val="3366FF"/>
                </a:solidFill>
              </a:rPr>
              <a:t>GUI</a:t>
            </a:r>
            <a:r>
              <a:rPr lang="en-US" altLang="en-US" b="1" dirty="0">
                <a:solidFill>
                  <a:srgbClr val="000000"/>
                </a:solidFill>
              </a:rPr>
              <a:t>)</a:t>
            </a:r>
            <a:r>
              <a:rPr lang="en-US" altLang="en-US" dirty="0">
                <a:solidFill>
                  <a:srgbClr val="000000"/>
                </a:solidFill>
              </a:rPr>
              <a:t>,</a:t>
            </a:r>
            <a:r>
              <a:rPr lang="en-US" altLang="en-US" b="1" dirty="0">
                <a:solidFill>
                  <a:srgbClr val="3366FF"/>
                </a:solidFill>
              </a:rPr>
              <a:t>   Batch</a:t>
            </a: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r>
              <a:rPr lang="en-US" altLang="en-US" sz="2400" b="1" dirty="0"/>
              <a:t>I/O operations </a:t>
            </a:r>
            <a:r>
              <a:rPr lang="en-US" altLang="en-US" sz="2400" dirty="0"/>
              <a:t>-  A running program may require I/O, which may involve a file or an I/O device</a:t>
            </a:r>
          </a:p>
        </p:txBody>
      </p:sp>
      <p:sp>
        <p:nvSpPr>
          <p:cNvPr id="2" name="Date Placeholder 1"/>
          <p:cNvSpPr>
            <a:spLocks noGrp="1"/>
          </p:cNvSpPr>
          <p:nvPr>
            <p:ph type="dt" sz="half" idx="10"/>
          </p:nvPr>
        </p:nvSpPr>
        <p:spPr/>
        <p:txBody>
          <a:bodyPr/>
          <a:lstStyle/>
          <a:p>
            <a:fld id="{B372B837-584D-4177-B16F-5CC685E6B9C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149</a:t>
            </a:fld>
            <a:endParaRPr lang="en-IN"/>
          </a:p>
        </p:txBody>
      </p:sp>
    </p:spTree>
    <p:extLst>
      <p:ext uri="{BB962C8B-B14F-4D97-AF65-F5344CB8AC3E}">
        <p14:creationId xmlns:p14="http://schemas.microsoft.com/office/powerpoint/2010/main" val="4062245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pPr marL="0" indent="0"/>
            <a:r>
              <a:rPr lang="en-IN" b="1" dirty="0"/>
              <a:t>Conditional Compilation Directives</a:t>
            </a:r>
          </a:p>
        </p:txBody>
      </p:sp>
      <p:sp>
        <p:nvSpPr>
          <p:cNvPr id="3" name="Content Placeholder 2"/>
          <p:cNvSpPr>
            <a:spLocks noGrp="1"/>
          </p:cNvSpPr>
          <p:nvPr>
            <p:ph idx="1"/>
          </p:nvPr>
        </p:nvSpPr>
        <p:spPr>
          <a:xfrm>
            <a:off x="467544" y="1196752"/>
            <a:ext cx="7848872" cy="4525963"/>
          </a:xfrm>
        </p:spPr>
        <p:txBody>
          <a:bodyPr>
            <a:normAutofit/>
          </a:bodyPr>
          <a:lstStyle/>
          <a:p>
            <a:r>
              <a:rPr lang="en-IN" sz="2400" dirty="0"/>
              <a:t>Are type of directives which helps  </a:t>
            </a:r>
          </a:p>
          <a:p>
            <a:pPr lvl="1"/>
            <a:r>
              <a:rPr lang="en-IN" sz="2400" dirty="0"/>
              <a:t>To compile a specific portion of the program or </a:t>
            </a:r>
          </a:p>
          <a:p>
            <a:pPr lvl="1"/>
            <a:r>
              <a:rPr lang="en-IN" sz="2400" dirty="0"/>
              <a:t>To skip compilation of some specific part of the program </a:t>
            </a:r>
          </a:p>
          <a:p>
            <a:pPr lvl="1"/>
            <a:r>
              <a:rPr lang="en-IN" sz="2400" dirty="0"/>
              <a:t>Based on some conditions. </a:t>
            </a:r>
          </a:p>
          <a:p>
            <a:endParaRPr lang="en-IN" sz="2400" dirty="0"/>
          </a:p>
          <a:p>
            <a:r>
              <a:rPr lang="en-IN" sz="2400" dirty="0"/>
              <a:t>This can be done with the help of two </a:t>
            </a:r>
            <a:r>
              <a:rPr lang="en-IN" sz="2400" dirty="0" err="1"/>
              <a:t>preprocessing</a:t>
            </a:r>
            <a:r>
              <a:rPr lang="en-IN" sz="2400" dirty="0"/>
              <a:t> commands ‘</a:t>
            </a:r>
            <a:r>
              <a:rPr lang="en-IN" sz="2400" b="1" dirty="0" err="1"/>
              <a:t>ifdef</a:t>
            </a:r>
            <a:r>
              <a:rPr lang="en-IN" sz="2400" dirty="0"/>
              <a:t>‘ and ‘</a:t>
            </a:r>
            <a:r>
              <a:rPr lang="en-IN" sz="2400" b="1" dirty="0" err="1"/>
              <a:t>endif</a:t>
            </a:r>
            <a:r>
              <a:rPr lang="en-IN" sz="2400" dirty="0"/>
              <a:t>‘.</a:t>
            </a:r>
            <a:br>
              <a:rPr lang="en-IN" sz="2400" dirty="0"/>
            </a:br>
            <a:endParaRPr lang="en-IN" sz="2400" dirty="0"/>
          </a:p>
        </p:txBody>
      </p:sp>
      <p:sp>
        <p:nvSpPr>
          <p:cNvPr id="4" name="Date Placeholder 3"/>
          <p:cNvSpPr>
            <a:spLocks noGrp="1"/>
          </p:cNvSpPr>
          <p:nvPr>
            <p:ph type="dt" sz="half" idx="10"/>
          </p:nvPr>
        </p:nvSpPr>
        <p:spPr/>
        <p:txBody>
          <a:bodyPr/>
          <a:lstStyle/>
          <a:p>
            <a:fld id="{B1481F88-3791-4B24-AB0F-19E4EAAD36D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15</a:t>
            </a:fld>
            <a:endParaRPr lang="en-IN"/>
          </a:p>
        </p:txBody>
      </p:sp>
    </p:spTree>
    <p:extLst>
      <p:ext uri="{BB962C8B-B14F-4D97-AF65-F5344CB8AC3E}">
        <p14:creationId xmlns:p14="http://schemas.microsoft.com/office/powerpoint/2010/main" val="20412601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pPr eaLnBrk="1" hangingPunct="1"/>
            <a:r>
              <a:rPr lang="en-US" altLang="en-US" dirty="0"/>
              <a:t>Operating System Functions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r>
              <a:rPr lang="en-US" altLang="en-US" sz="2400" dirty="0"/>
              <a:t>One set of operating-system services provides functions that are helpful to the user (Cont.):</a:t>
            </a:r>
            <a:endParaRPr lang="en-US" altLang="en-US" sz="2400" b="1" dirty="0"/>
          </a:p>
          <a:p>
            <a:pPr marL="457200" lvl="1" indent="0">
              <a:buNone/>
            </a:pPr>
            <a:r>
              <a:rPr lang="en-US" altLang="en-US" sz="2400" b="1" dirty="0"/>
              <a:t>File-system manipulation –</a:t>
            </a:r>
          </a:p>
          <a:p>
            <a:pPr marL="457200" lvl="1" indent="0">
              <a:buNone/>
            </a:pPr>
            <a:r>
              <a:rPr lang="en-US" altLang="en-US" sz="2400" dirty="0"/>
              <a:t>Programs need to </a:t>
            </a:r>
          </a:p>
          <a:p>
            <a:pPr lvl="1"/>
            <a:r>
              <a:rPr lang="en-US" altLang="en-US" sz="2400" dirty="0"/>
              <a:t>read and write files and directories, </a:t>
            </a:r>
          </a:p>
          <a:p>
            <a:pPr lvl="1"/>
            <a:r>
              <a:rPr lang="en-US" altLang="en-US" sz="2400" dirty="0"/>
              <a:t>create and delete them, </a:t>
            </a:r>
          </a:p>
          <a:p>
            <a:pPr lvl="1"/>
            <a:r>
              <a:rPr lang="en-US" altLang="en-US" sz="2400" dirty="0"/>
              <a:t>search them, </a:t>
            </a:r>
          </a:p>
          <a:p>
            <a:pPr lvl="1"/>
            <a:r>
              <a:rPr lang="en-US" altLang="en-US" sz="2400" dirty="0"/>
              <a:t>list file Information, </a:t>
            </a:r>
          </a:p>
          <a:p>
            <a:pPr lvl="1"/>
            <a:r>
              <a:rPr lang="en-US" altLang="en-US" sz="2400" dirty="0"/>
              <a:t>permission management.</a:t>
            </a:r>
            <a:endParaRPr lang="en-US" altLang="en-US" sz="2400" b="1" dirty="0"/>
          </a:p>
        </p:txBody>
      </p:sp>
      <p:sp>
        <p:nvSpPr>
          <p:cNvPr id="2" name="Date Placeholder 1"/>
          <p:cNvSpPr>
            <a:spLocks noGrp="1"/>
          </p:cNvSpPr>
          <p:nvPr>
            <p:ph type="dt" sz="half" idx="10"/>
          </p:nvPr>
        </p:nvSpPr>
        <p:spPr/>
        <p:txBody>
          <a:bodyPr/>
          <a:lstStyle/>
          <a:p>
            <a:fld id="{83CF92F2-51E8-458D-8762-5ED29FB4092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150</a:t>
            </a:fld>
            <a:endParaRPr lang="en-IN"/>
          </a:p>
        </p:txBody>
      </p:sp>
    </p:spTree>
    <p:extLst>
      <p:ext uri="{BB962C8B-B14F-4D97-AF65-F5344CB8AC3E}">
        <p14:creationId xmlns:p14="http://schemas.microsoft.com/office/powerpoint/2010/main" val="17792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pPr eaLnBrk="1" hangingPunct="1"/>
            <a:r>
              <a:rPr lang="en-US" altLang="en-US" dirty="0"/>
              <a:t>Operating System Functions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r>
              <a:rPr lang="en-US" altLang="en-US" sz="2400" dirty="0"/>
              <a:t>One set of operating-system services provides functions that are helpful to the user (Cont.):</a:t>
            </a:r>
            <a:endParaRPr lang="en-US" altLang="en-US" sz="2400" b="1" dirty="0"/>
          </a:p>
          <a:p>
            <a:pPr marL="457200" lvl="1" indent="0">
              <a:buNone/>
            </a:pPr>
            <a:r>
              <a:rPr lang="en-US" altLang="en-US" sz="2400" b="1" dirty="0"/>
              <a:t>Communications</a:t>
            </a:r>
            <a:r>
              <a:rPr lang="en-US" altLang="en-US" sz="2400" dirty="0"/>
              <a:t> – </a:t>
            </a:r>
          </a:p>
          <a:p>
            <a:pPr lvl="1"/>
            <a:r>
              <a:rPr lang="en-US" altLang="en-US" sz="2400" dirty="0"/>
              <a:t>Processes may exchange information, </a:t>
            </a:r>
          </a:p>
          <a:p>
            <a:pPr lvl="2"/>
            <a:r>
              <a:rPr lang="en-US" altLang="en-US" dirty="0"/>
              <a:t>on the same computer or </a:t>
            </a:r>
          </a:p>
          <a:p>
            <a:pPr lvl="2"/>
            <a:r>
              <a:rPr lang="en-US" altLang="en-US" dirty="0"/>
              <a:t>between computers over a network</a:t>
            </a:r>
          </a:p>
          <a:p>
            <a:pPr lvl="1"/>
            <a:r>
              <a:rPr lang="en-US" altLang="en-US" sz="2400" dirty="0"/>
              <a:t>Communications may be via </a:t>
            </a:r>
          </a:p>
          <a:p>
            <a:pPr lvl="2"/>
            <a:r>
              <a:rPr lang="en-US" altLang="en-US" dirty="0"/>
              <a:t>shared memory or </a:t>
            </a:r>
          </a:p>
          <a:p>
            <a:pPr lvl="2"/>
            <a:r>
              <a:rPr lang="en-US" altLang="en-US" dirty="0"/>
              <a:t>through message passing (packets moved by the OS)</a:t>
            </a:r>
          </a:p>
        </p:txBody>
      </p:sp>
      <p:sp>
        <p:nvSpPr>
          <p:cNvPr id="2" name="Date Placeholder 1"/>
          <p:cNvSpPr>
            <a:spLocks noGrp="1"/>
          </p:cNvSpPr>
          <p:nvPr>
            <p:ph type="dt" sz="half" idx="10"/>
          </p:nvPr>
        </p:nvSpPr>
        <p:spPr/>
        <p:txBody>
          <a:bodyPr/>
          <a:lstStyle/>
          <a:p>
            <a:fld id="{CB57C924-73C3-48AC-8706-BE506149472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151</a:t>
            </a:fld>
            <a:endParaRPr lang="en-IN"/>
          </a:p>
        </p:txBody>
      </p:sp>
    </p:spTree>
    <p:extLst>
      <p:ext uri="{BB962C8B-B14F-4D97-AF65-F5344CB8AC3E}">
        <p14:creationId xmlns:p14="http://schemas.microsoft.com/office/powerpoint/2010/main" val="15593529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pPr eaLnBrk="1" hangingPunct="1"/>
            <a:r>
              <a:rPr lang="en-US" altLang="en-US" dirty="0"/>
              <a:t>Operating System Functions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r>
              <a:rPr lang="en-US" altLang="en-US" sz="2400" dirty="0"/>
              <a:t>One set of operating-system services provides functions that are helpful to the user (Cont.):</a:t>
            </a:r>
            <a:endParaRPr lang="en-US" altLang="en-US" sz="2400" b="1" dirty="0"/>
          </a:p>
          <a:p>
            <a:pPr lvl="1"/>
            <a:r>
              <a:rPr lang="en-US" altLang="en-US" sz="2400" b="1" dirty="0"/>
              <a:t>Error detection </a:t>
            </a:r>
            <a:r>
              <a:rPr lang="en-US" altLang="en-US" sz="2400" dirty="0"/>
              <a:t>– OS needs to be constantly aware of possible errors</a:t>
            </a:r>
          </a:p>
          <a:p>
            <a:pPr lvl="2"/>
            <a:r>
              <a:rPr lang="en-US" altLang="en-US" dirty="0"/>
              <a:t>May occur in the CPU and memory hardware, in I/O devices, in user program</a:t>
            </a:r>
          </a:p>
          <a:p>
            <a:pPr lvl="2"/>
            <a:r>
              <a:rPr lang="en-US" altLang="en-US" b="1" u="sng" dirty="0"/>
              <a:t>For each type of error, OS should take the appropriate action </a:t>
            </a:r>
            <a:r>
              <a:rPr lang="en-US" altLang="en-US" dirty="0"/>
              <a:t>to ensure correct and consistent computing</a:t>
            </a:r>
          </a:p>
          <a:p>
            <a:pPr lvl="2"/>
            <a:r>
              <a:rPr lang="en-US" altLang="en-US" b="1" u="sng" dirty="0"/>
              <a:t>Debugging facilities </a:t>
            </a:r>
          </a:p>
        </p:txBody>
      </p:sp>
      <p:sp>
        <p:nvSpPr>
          <p:cNvPr id="2" name="Date Placeholder 1"/>
          <p:cNvSpPr>
            <a:spLocks noGrp="1"/>
          </p:cNvSpPr>
          <p:nvPr>
            <p:ph type="dt" sz="half" idx="10"/>
          </p:nvPr>
        </p:nvSpPr>
        <p:spPr/>
        <p:txBody>
          <a:bodyPr/>
          <a:lstStyle/>
          <a:p>
            <a:fld id="{215F7AAD-944C-4B37-837C-694FA716455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152</a:t>
            </a:fld>
            <a:endParaRPr lang="en-IN"/>
          </a:p>
        </p:txBody>
      </p:sp>
    </p:spTree>
    <p:extLst>
      <p:ext uri="{BB962C8B-B14F-4D97-AF65-F5344CB8AC3E}">
        <p14:creationId xmlns:p14="http://schemas.microsoft.com/office/powerpoint/2010/main" val="42386063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pPr eaLnBrk="1" hangingPunct="1"/>
            <a:r>
              <a:rPr lang="en-US" altLang="en-US" dirty="0"/>
              <a:t>Operating System Functions (Cont.)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a:lnSpc>
                <a:spcPct val="90000"/>
              </a:lnSpc>
            </a:pPr>
            <a:r>
              <a:rPr lang="en-US" altLang="en-US" sz="2400" dirty="0"/>
              <a:t>Another set of OS functions exists for </a:t>
            </a:r>
            <a:r>
              <a:rPr lang="en-US" altLang="en-US" sz="2400" b="1" u="sng" dirty="0"/>
              <a:t>ensuring the efficient operation of the system itself via resource sharing</a:t>
            </a:r>
          </a:p>
          <a:p>
            <a:pPr lvl="1">
              <a:lnSpc>
                <a:spcPct val="90000"/>
              </a:lnSpc>
            </a:pPr>
            <a:r>
              <a:rPr lang="en-US" altLang="en-US" sz="2400" b="1" dirty="0"/>
              <a:t>Resource allocation </a:t>
            </a:r>
          </a:p>
          <a:p>
            <a:pPr lvl="1">
              <a:lnSpc>
                <a:spcPct val="90000"/>
              </a:lnSpc>
            </a:pPr>
            <a:r>
              <a:rPr lang="en-US" altLang="en-US" sz="2400" b="1" dirty="0"/>
              <a:t>Accounting </a:t>
            </a:r>
          </a:p>
          <a:p>
            <a:pPr lvl="1">
              <a:lnSpc>
                <a:spcPct val="90000"/>
              </a:lnSpc>
            </a:pPr>
            <a:r>
              <a:rPr lang="en-US" altLang="en-US" sz="2400" b="1" dirty="0"/>
              <a:t>Protection and security</a:t>
            </a:r>
            <a:endParaRPr lang="en-US" altLang="en-US" sz="2400" dirty="0"/>
          </a:p>
        </p:txBody>
      </p:sp>
      <p:sp>
        <p:nvSpPr>
          <p:cNvPr id="2" name="Date Placeholder 1"/>
          <p:cNvSpPr>
            <a:spLocks noGrp="1"/>
          </p:cNvSpPr>
          <p:nvPr>
            <p:ph type="dt" sz="half" idx="10"/>
          </p:nvPr>
        </p:nvSpPr>
        <p:spPr/>
        <p:txBody>
          <a:bodyPr/>
          <a:lstStyle/>
          <a:p>
            <a:fld id="{58746306-6CEA-4A96-8E46-2CF85387630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153</a:t>
            </a:fld>
            <a:endParaRPr lang="en-IN"/>
          </a:p>
        </p:txBody>
      </p:sp>
    </p:spTree>
    <p:extLst>
      <p:ext uri="{BB962C8B-B14F-4D97-AF65-F5344CB8AC3E}">
        <p14:creationId xmlns:p14="http://schemas.microsoft.com/office/powerpoint/2010/main" val="12127705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pPr eaLnBrk="1" hangingPunct="1"/>
            <a:r>
              <a:rPr lang="en-US" altLang="en-US" dirty="0"/>
              <a:t>Operating System Functions (Cont.)</a:t>
            </a:r>
          </a:p>
        </p:txBody>
      </p:sp>
      <p:sp>
        <p:nvSpPr>
          <p:cNvPr id="8195" name="Rectangle 3"/>
          <p:cNvSpPr>
            <a:spLocks noGrp="1" noChangeArrowheads="1"/>
          </p:cNvSpPr>
          <p:nvPr>
            <p:ph type="body" idx="1"/>
          </p:nvPr>
        </p:nvSpPr>
        <p:spPr>
          <a:xfrm>
            <a:off x="755576" y="908720"/>
            <a:ext cx="7404100" cy="4905375"/>
          </a:xfrm>
        </p:spPr>
        <p:txBody>
          <a:bodyPr>
            <a:noAutofit/>
          </a:bodyPr>
          <a:lstStyle/>
          <a:p>
            <a:pPr marL="57150" indent="0">
              <a:lnSpc>
                <a:spcPct val="90000"/>
              </a:lnSpc>
              <a:buNone/>
            </a:pPr>
            <a:r>
              <a:rPr lang="en-US" altLang="en-US" sz="2400" b="1" dirty="0"/>
              <a:t>Resource allocation – </a:t>
            </a:r>
          </a:p>
          <a:p>
            <a:pPr lvl="1">
              <a:lnSpc>
                <a:spcPct val="90000"/>
              </a:lnSpc>
            </a:pPr>
            <a:r>
              <a:rPr lang="en-US" altLang="en-US" sz="2400" dirty="0"/>
              <a:t>When  multiple users or multiple jobs running concurrently, resources must be allocated to each of them</a:t>
            </a:r>
          </a:p>
          <a:p>
            <a:pPr lvl="2">
              <a:lnSpc>
                <a:spcPct val="90000"/>
              </a:lnSpc>
            </a:pPr>
            <a:r>
              <a:rPr lang="en-US" altLang="en-US" dirty="0"/>
              <a:t>Many types of resources -   </a:t>
            </a:r>
          </a:p>
          <a:p>
            <a:pPr lvl="3">
              <a:lnSpc>
                <a:spcPct val="90000"/>
              </a:lnSpc>
            </a:pPr>
            <a:r>
              <a:rPr lang="en-US" altLang="en-US" sz="2400" b="1" u="sng" dirty="0"/>
              <a:t>CPU cycles, </a:t>
            </a:r>
          </a:p>
          <a:p>
            <a:pPr lvl="3">
              <a:lnSpc>
                <a:spcPct val="90000"/>
              </a:lnSpc>
            </a:pPr>
            <a:r>
              <a:rPr lang="en-US" altLang="en-US" sz="2400" b="1" u="sng" dirty="0"/>
              <a:t>main memory, </a:t>
            </a:r>
          </a:p>
          <a:p>
            <a:pPr lvl="3">
              <a:lnSpc>
                <a:spcPct val="90000"/>
              </a:lnSpc>
            </a:pPr>
            <a:r>
              <a:rPr lang="en-US" altLang="en-US" sz="2400" b="1" u="sng" dirty="0"/>
              <a:t>file storage, </a:t>
            </a:r>
          </a:p>
          <a:p>
            <a:pPr lvl="3">
              <a:lnSpc>
                <a:spcPct val="90000"/>
              </a:lnSpc>
            </a:pPr>
            <a:r>
              <a:rPr lang="en-US" altLang="en-US" sz="2400" b="1" u="sng" dirty="0"/>
              <a:t>I/O devices.</a:t>
            </a:r>
          </a:p>
          <a:p>
            <a:pPr lvl="2">
              <a:lnSpc>
                <a:spcPct val="90000"/>
              </a:lnSpc>
            </a:pPr>
            <a:r>
              <a:rPr lang="en-US" altLang="en-US" dirty="0"/>
              <a:t>Some have </a:t>
            </a:r>
          </a:p>
          <a:p>
            <a:pPr lvl="3">
              <a:lnSpc>
                <a:spcPct val="90000"/>
              </a:lnSpc>
            </a:pPr>
            <a:r>
              <a:rPr lang="en-US" altLang="en-US" sz="2400" b="1" u="sng" dirty="0"/>
              <a:t>special allocation codes</a:t>
            </a:r>
            <a:r>
              <a:rPr lang="en-US" altLang="en-US" sz="2400" dirty="0"/>
              <a:t>(CPU cycles, main memory, file storage) while </a:t>
            </a:r>
          </a:p>
          <a:p>
            <a:pPr lvl="3">
              <a:lnSpc>
                <a:spcPct val="90000"/>
              </a:lnSpc>
            </a:pPr>
            <a:r>
              <a:rPr lang="en-US" altLang="en-US" sz="2400" dirty="0"/>
              <a:t>others (such as I/O devices) may have much </a:t>
            </a:r>
            <a:r>
              <a:rPr lang="en-US" altLang="en-US" sz="2400" b="1" u="sng" dirty="0"/>
              <a:t>more general request </a:t>
            </a:r>
            <a:r>
              <a:rPr lang="en-US" altLang="en-US" sz="2400" dirty="0"/>
              <a:t>and release code. </a:t>
            </a:r>
          </a:p>
        </p:txBody>
      </p:sp>
      <p:sp>
        <p:nvSpPr>
          <p:cNvPr id="2" name="Date Placeholder 1"/>
          <p:cNvSpPr>
            <a:spLocks noGrp="1"/>
          </p:cNvSpPr>
          <p:nvPr>
            <p:ph type="dt" sz="half" idx="10"/>
          </p:nvPr>
        </p:nvSpPr>
        <p:spPr/>
        <p:txBody>
          <a:bodyPr/>
          <a:lstStyle/>
          <a:p>
            <a:fld id="{41AA85B7-0944-4458-8631-90D68744A36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154</a:t>
            </a:fld>
            <a:endParaRPr lang="en-IN"/>
          </a:p>
        </p:txBody>
      </p:sp>
    </p:spTree>
    <p:extLst>
      <p:ext uri="{BB962C8B-B14F-4D97-AF65-F5344CB8AC3E}">
        <p14:creationId xmlns:p14="http://schemas.microsoft.com/office/powerpoint/2010/main" val="18553725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pPr eaLnBrk="1" hangingPunct="1"/>
            <a:r>
              <a:rPr lang="en-US" altLang="en-US" dirty="0"/>
              <a:t>Operating System Functions (Cont.)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marL="57150" indent="0">
              <a:lnSpc>
                <a:spcPct val="90000"/>
              </a:lnSpc>
              <a:buNone/>
            </a:pPr>
            <a:endParaRPr lang="en-US" altLang="en-US" sz="2200" dirty="0"/>
          </a:p>
          <a:p>
            <a:pPr marL="0" indent="0">
              <a:lnSpc>
                <a:spcPct val="90000"/>
              </a:lnSpc>
              <a:buNone/>
            </a:pPr>
            <a:r>
              <a:rPr lang="en-US" altLang="en-US" sz="2400" b="1" dirty="0"/>
              <a:t>Accounting –</a:t>
            </a:r>
            <a:r>
              <a:rPr lang="en-US" altLang="en-US" sz="2400" dirty="0"/>
              <a:t> </a:t>
            </a:r>
          </a:p>
          <a:p>
            <a:pPr lvl="1">
              <a:lnSpc>
                <a:spcPct val="90000"/>
              </a:lnSpc>
            </a:pPr>
            <a:r>
              <a:rPr lang="en-US" altLang="en-US" sz="2400" dirty="0"/>
              <a:t>To keep track of </a:t>
            </a:r>
          </a:p>
          <a:p>
            <a:pPr lvl="2">
              <a:lnSpc>
                <a:spcPct val="90000"/>
              </a:lnSpc>
            </a:pPr>
            <a:r>
              <a:rPr lang="en-US" altLang="en-US" b="1" u="sng" dirty="0"/>
              <a:t>which users </a:t>
            </a:r>
          </a:p>
          <a:p>
            <a:pPr lvl="2">
              <a:lnSpc>
                <a:spcPct val="90000"/>
              </a:lnSpc>
            </a:pPr>
            <a:r>
              <a:rPr lang="en-US" altLang="en-US" b="1" u="sng" dirty="0"/>
              <a:t>use how much and </a:t>
            </a:r>
          </a:p>
          <a:p>
            <a:pPr lvl="2">
              <a:lnSpc>
                <a:spcPct val="90000"/>
              </a:lnSpc>
            </a:pPr>
            <a:r>
              <a:rPr lang="en-US" altLang="en-US" b="1" u="sng" dirty="0"/>
              <a:t>what kinds of computer resources</a:t>
            </a:r>
            <a:endParaRPr lang="en-US" altLang="en-US" dirty="0"/>
          </a:p>
          <a:p>
            <a:pPr lvl="1">
              <a:lnSpc>
                <a:spcPct val="90000"/>
              </a:lnSpc>
            </a:pPr>
            <a:endParaRPr lang="en-US" altLang="en-US" sz="2400" dirty="0"/>
          </a:p>
          <a:p>
            <a:pPr lvl="1">
              <a:lnSpc>
                <a:spcPct val="90000"/>
              </a:lnSpc>
            </a:pPr>
            <a:r>
              <a:rPr lang="en-US" altLang="en-US" sz="2400" dirty="0"/>
              <a:t>This record can be used for billing purposes or </a:t>
            </a:r>
          </a:p>
          <a:p>
            <a:pPr lvl="2">
              <a:lnSpc>
                <a:spcPct val="90000"/>
              </a:lnSpc>
            </a:pPr>
            <a:r>
              <a:rPr lang="en-US" altLang="en-US" dirty="0"/>
              <a:t>for simply accumulating usage statistics.</a:t>
            </a:r>
          </a:p>
        </p:txBody>
      </p:sp>
      <p:sp>
        <p:nvSpPr>
          <p:cNvPr id="2" name="Date Placeholder 1"/>
          <p:cNvSpPr>
            <a:spLocks noGrp="1"/>
          </p:cNvSpPr>
          <p:nvPr>
            <p:ph type="dt" sz="half" idx="10"/>
          </p:nvPr>
        </p:nvSpPr>
        <p:spPr/>
        <p:txBody>
          <a:bodyPr/>
          <a:lstStyle/>
          <a:p>
            <a:fld id="{5C41A4E1-AE4E-4356-811F-5C0B68B5BED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155</a:t>
            </a:fld>
            <a:endParaRPr lang="en-IN"/>
          </a:p>
        </p:txBody>
      </p:sp>
    </p:spTree>
    <p:extLst>
      <p:ext uri="{BB962C8B-B14F-4D97-AF65-F5344CB8AC3E}">
        <p14:creationId xmlns:p14="http://schemas.microsoft.com/office/powerpoint/2010/main" val="26826962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pPr eaLnBrk="1" hangingPunct="1"/>
            <a:r>
              <a:rPr lang="en-US" altLang="en-US" dirty="0"/>
              <a:t>Operating System Functions (Cont.)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marL="0" indent="0">
              <a:lnSpc>
                <a:spcPct val="90000"/>
              </a:lnSpc>
              <a:buNone/>
            </a:pPr>
            <a:r>
              <a:rPr lang="en-US" altLang="en-US" sz="2400" b="1" dirty="0"/>
              <a:t>Protection and security – </a:t>
            </a:r>
          </a:p>
          <a:p>
            <a:pPr>
              <a:lnSpc>
                <a:spcPct val="90000"/>
              </a:lnSpc>
            </a:pPr>
            <a:r>
              <a:rPr lang="en-US" altLang="en-US" sz="2400" b="1" dirty="0"/>
              <a:t>Protection</a:t>
            </a:r>
            <a:r>
              <a:rPr lang="en-US" altLang="en-US" sz="2400" dirty="0"/>
              <a:t> involves ensuring that all access to system resources is controlled</a:t>
            </a:r>
          </a:p>
          <a:p>
            <a:pPr>
              <a:lnSpc>
                <a:spcPct val="90000"/>
              </a:lnSpc>
            </a:pPr>
            <a:r>
              <a:rPr lang="en-US" altLang="en-US" sz="2400" b="1" dirty="0"/>
              <a:t>Security</a:t>
            </a:r>
            <a:r>
              <a:rPr lang="en-US" altLang="en-US" sz="2400" dirty="0"/>
              <a:t> of the system from outsiders is also important,  requires </a:t>
            </a:r>
          </a:p>
          <a:p>
            <a:pPr lvl="1">
              <a:lnSpc>
                <a:spcPct val="90000"/>
              </a:lnSpc>
            </a:pPr>
            <a:r>
              <a:rPr lang="en-US" altLang="en-US" sz="2400" b="1" u="sng" dirty="0"/>
              <a:t>user authentication</a:t>
            </a:r>
            <a:r>
              <a:rPr lang="en-US" altLang="en-US" sz="2400" dirty="0"/>
              <a:t>, </a:t>
            </a:r>
          </a:p>
          <a:p>
            <a:pPr lvl="1">
              <a:lnSpc>
                <a:spcPct val="90000"/>
              </a:lnSpc>
            </a:pPr>
            <a:r>
              <a:rPr lang="en-US" altLang="en-US" sz="2400" dirty="0"/>
              <a:t>extends to </a:t>
            </a:r>
            <a:r>
              <a:rPr lang="en-US" altLang="en-US" sz="2400" b="1" u="sng" dirty="0"/>
              <a:t>defending external I/O devices from invalid access attempts, </a:t>
            </a:r>
          </a:p>
          <a:p>
            <a:pPr lvl="1">
              <a:lnSpc>
                <a:spcPct val="90000"/>
              </a:lnSpc>
            </a:pPr>
            <a:r>
              <a:rPr lang="en-US" altLang="en-US" sz="2400" b="1" u="sng" dirty="0"/>
              <a:t>recording all such connections for detection of break ins.</a:t>
            </a:r>
          </a:p>
          <a:p>
            <a:pPr>
              <a:lnSpc>
                <a:spcPct val="90000"/>
              </a:lnSpc>
              <a:buFont typeface="Monotype Sorts" pitchFamily="-84" charset="2"/>
              <a:buNone/>
            </a:pPr>
            <a:endParaRPr lang="en-US" altLang="en-US" sz="2400" dirty="0"/>
          </a:p>
        </p:txBody>
      </p:sp>
      <p:sp>
        <p:nvSpPr>
          <p:cNvPr id="2" name="Date Placeholder 1"/>
          <p:cNvSpPr>
            <a:spLocks noGrp="1"/>
          </p:cNvSpPr>
          <p:nvPr>
            <p:ph type="dt" sz="half" idx="10"/>
          </p:nvPr>
        </p:nvSpPr>
        <p:spPr/>
        <p:txBody>
          <a:bodyPr/>
          <a:lstStyle/>
          <a:p>
            <a:fld id="{2BD84A9F-A970-4D80-A866-897B2B3C215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156</a:t>
            </a:fld>
            <a:endParaRPr lang="en-IN"/>
          </a:p>
        </p:txBody>
      </p:sp>
    </p:spTree>
    <p:extLst>
      <p:ext uri="{BB962C8B-B14F-4D97-AF65-F5344CB8AC3E}">
        <p14:creationId xmlns:p14="http://schemas.microsoft.com/office/powerpoint/2010/main" val="6531093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182563"/>
            <a:ext cx="8229600" cy="576262"/>
          </a:xfrm>
        </p:spPr>
        <p:txBody>
          <a:bodyPr>
            <a:normAutofit fontScale="90000"/>
          </a:bodyPr>
          <a:lstStyle/>
          <a:p>
            <a:r>
              <a:rPr lang="en-US" altLang="en-US" b="1" dirty="0"/>
              <a:t>Operating System Structure</a:t>
            </a:r>
          </a:p>
        </p:txBody>
      </p:sp>
      <p:sp>
        <p:nvSpPr>
          <p:cNvPr id="37891" name="Content Placeholder 2"/>
          <p:cNvSpPr>
            <a:spLocks noGrp="1"/>
          </p:cNvSpPr>
          <p:nvPr>
            <p:ph idx="1"/>
          </p:nvPr>
        </p:nvSpPr>
        <p:spPr>
          <a:xfrm>
            <a:off x="806450" y="1092200"/>
            <a:ext cx="6918325" cy="4530725"/>
          </a:xfrm>
        </p:spPr>
        <p:txBody>
          <a:bodyPr/>
          <a:lstStyle/>
          <a:p>
            <a:r>
              <a:rPr lang="en-US" altLang="en-US" sz="2800" dirty="0"/>
              <a:t>General-purpose OS is very large program</a:t>
            </a:r>
          </a:p>
          <a:p>
            <a:r>
              <a:rPr lang="en-US" altLang="en-US" sz="2800" dirty="0"/>
              <a:t>Various ways to structure </a:t>
            </a:r>
          </a:p>
          <a:p>
            <a:pPr lvl="1"/>
            <a:r>
              <a:rPr lang="en-US" altLang="en-US" sz="2400" dirty="0"/>
              <a:t>Simple structure – MS-DOS</a:t>
            </a:r>
          </a:p>
          <a:p>
            <a:pPr lvl="1"/>
            <a:r>
              <a:rPr lang="en-US" altLang="en-US" sz="2400" dirty="0"/>
              <a:t>More complex -- UNIX</a:t>
            </a:r>
          </a:p>
          <a:p>
            <a:pPr lvl="1"/>
            <a:r>
              <a:rPr lang="en-US" altLang="en-US" sz="2400" dirty="0"/>
              <a:t>Layered – an </a:t>
            </a:r>
            <a:r>
              <a:rPr lang="en-US" altLang="en-US" sz="2400" dirty="0" err="1"/>
              <a:t>abstrcation</a:t>
            </a:r>
            <a:endParaRPr lang="en-US" altLang="en-US" sz="2400" dirty="0"/>
          </a:p>
          <a:p>
            <a:pPr lvl="1"/>
            <a:r>
              <a:rPr lang="en-US" altLang="en-US" sz="2400" dirty="0"/>
              <a:t>Microkernel -Mach</a:t>
            </a:r>
          </a:p>
          <a:p>
            <a:endParaRPr lang="en-US" altLang="en-US" dirty="0"/>
          </a:p>
        </p:txBody>
      </p:sp>
      <p:sp>
        <p:nvSpPr>
          <p:cNvPr id="2" name="Date Placeholder 1"/>
          <p:cNvSpPr>
            <a:spLocks noGrp="1"/>
          </p:cNvSpPr>
          <p:nvPr>
            <p:ph type="dt" sz="half" idx="10"/>
          </p:nvPr>
        </p:nvSpPr>
        <p:spPr/>
        <p:txBody>
          <a:bodyPr/>
          <a:lstStyle/>
          <a:p>
            <a:fld id="{73F96C14-1348-4C19-9A4F-E3FCCCEC7AB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157</a:t>
            </a:fld>
            <a:endParaRPr lang="en-IN"/>
          </a:p>
        </p:txBody>
      </p:sp>
      <p:sp>
        <p:nvSpPr>
          <p:cNvPr id="5" name="Down Arrow 4"/>
          <p:cNvSpPr/>
          <p:nvPr/>
        </p:nvSpPr>
        <p:spPr>
          <a:xfrm>
            <a:off x="5580112" y="1700808"/>
            <a:ext cx="432048" cy="23762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10500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dirty="0"/>
              <a:t>Simple Structure  -- MS-DOS</a:t>
            </a:r>
            <a:endParaRPr lang="en-US" altLang="en-US" sz="2400" dirty="0"/>
          </a:p>
        </p:txBody>
      </p:sp>
      <p:sp>
        <p:nvSpPr>
          <p:cNvPr id="38915" name="Rectangle 3"/>
          <p:cNvSpPr>
            <a:spLocks noGrp="1" noChangeArrowheads="1"/>
          </p:cNvSpPr>
          <p:nvPr>
            <p:ph type="body" idx="1"/>
          </p:nvPr>
        </p:nvSpPr>
        <p:spPr>
          <a:xfrm>
            <a:off x="806450" y="1233488"/>
            <a:ext cx="3960813" cy="4787800"/>
          </a:xfrm>
        </p:spPr>
        <p:txBody>
          <a:bodyPr>
            <a:normAutofit/>
          </a:bodyPr>
          <a:lstStyle/>
          <a:p>
            <a:r>
              <a:rPr lang="en-US" altLang="en-US" sz="2400" dirty="0"/>
              <a:t>MS-DOS – written to provide </a:t>
            </a:r>
            <a:r>
              <a:rPr lang="en-US" altLang="en-US" sz="2400" b="1" dirty="0"/>
              <a:t>the most functionality in the least space</a:t>
            </a:r>
          </a:p>
          <a:p>
            <a:pPr lvl="1"/>
            <a:r>
              <a:rPr lang="en-US" altLang="en-US" sz="2400" dirty="0"/>
              <a:t>Designed and </a:t>
            </a:r>
            <a:r>
              <a:rPr lang="en-US" altLang="en-US" sz="2400" b="1" dirty="0"/>
              <a:t>implemented by a few people who had no idea that it would become so popular</a:t>
            </a:r>
          </a:p>
          <a:p>
            <a:pPr lvl="1"/>
            <a:endParaRPr lang="en-US" altLang="en-US" sz="2400" b="1" dirty="0"/>
          </a:p>
          <a:p>
            <a:pPr lvl="1"/>
            <a:r>
              <a:rPr lang="en-US" altLang="en-US" sz="2400" b="1" dirty="0"/>
              <a:t>Written by Tim Paterson</a:t>
            </a:r>
          </a:p>
        </p:txBody>
      </p:sp>
      <p:sp>
        <p:nvSpPr>
          <p:cNvPr id="2" name="Date Placeholder 1"/>
          <p:cNvSpPr>
            <a:spLocks noGrp="1"/>
          </p:cNvSpPr>
          <p:nvPr>
            <p:ph type="dt" sz="half" idx="10"/>
          </p:nvPr>
        </p:nvSpPr>
        <p:spPr/>
        <p:txBody>
          <a:bodyPr/>
          <a:lstStyle/>
          <a:p>
            <a:fld id="{4C7FA0D9-9933-4D37-A5C6-6681CACAD75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158</a:t>
            </a:fld>
            <a:endParaRPr lang="en-IN"/>
          </a:p>
        </p:txBody>
      </p:sp>
      <p:pic>
        <p:nvPicPr>
          <p:cNvPr id="1026"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930" y="1412776"/>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470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dirty="0"/>
              <a:t>Simple Structure  -- MS-DOS</a:t>
            </a:r>
            <a:endParaRPr lang="en-US" altLang="en-US" sz="2400" dirty="0"/>
          </a:p>
        </p:txBody>
      </p:sp>
      <p:sp>
        <p:nvSpPr>
          <p:cNvPr id="38915" name="Rectangle 3"/>
          <p:cNvSpPr>
            <a:spLocks noGrp="1" noChangeArrowheads="1"/>
          </p:cNvSpPr>
          <p:nvPr>
            <p:ph type="body" idx="1"/>
          </p:nvPr>
        </p:nvSpPr>
        <p:spPr>
          <a:xfrm>
            <a:off x="806450" y="1233488"/>
            <a:ext cx="3960813" cy="4530725"/>
          </a:xfrm>
        </p:spPr>
        <p:txBody>
          <a:bodyPr>
            <a:normAutofit/>
          </a:bodyPr>
          <a:lstStyle/>
          <a:p>
            <a:r>
              <a:rPr lang="en-US" altLang="en-US" sz="2200" dirty="0"/>
              <a:t>MS-DOS – written to provide the most functionality in the least space</a:t>
            </a:r>
          </a:p>
          <a:p>
            <a:pPr lvl="1"/>
            <a:r>
              <a:rPr lang="en-US" altLang="en-US" sz="2200" b="1" dirty="0"/>
              <a:t>Because of the limited hardware it was build on, </a:t>
            </a:r>
          </a:p>
          <a:p>
            <a:pPr lvl="2"/>
            <a:r>
              <a:rPr lang="en-US" altLang="en-US" sz="2200" b="1" dirty="0"/>
              <a:t>it was Not divided into modules carefully</a:t>
            </a:r>
          </a:p>
          <a:p>
            <a:pPr lvl="1"/>
            <a:r>
              <a:rPr lang="en-US" altLang="en-US" sz="2200" dirty="0"/>
              <a:t>Although MS-DOS has </a:t>
            </a:r>
            <a:r>
              <a:rPr lang="en-US" altLang="en-US" sz="2200" b="1" dirty="0"/>
              <a:t>some structure, </a:t>
            </a:r>
          </a:p>
          <a:p>
            <a:pPr lvl="2"/>
            <a:r>
              <a:rPr lang="en-US" altLang="en-US" sz="2200" b="1" dirty="0"/>
              <a:t>its interfaces and levels of functionality </a:t>
            </a:r>
          </a:p>
          <a:p>
            <a:pPr lvl="2"/>
            <a:r>
              <a:rPr lang="en-US" altLang="en-US" sz="2200" b="1" dirty="0"/>
              <a:t>are not well separated</a:t>
            </a:r>
          </a:p>
        </p:txBody>
      </p:sp>
      <p:pic>
        <p:nvPicPr>
          <p:cNvPr id="38916"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712913"/>
            <a:ext cx="35702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406D1EE-8E7B-4C45-865C-C26D94DC7A69}" type="datetime1">
              <a:rPr lang="en-IN" smtClean="0"/>
              <a:t>05/12/23</a:t>
            </a:fld>
            <a:endParaRPr lang="en-IN"/>
          </a:p>
        </p:txBody>
      </p:sp>
      <p:sp>
        <p:nvSpPr>
          <p:cNvPr id="3" name="Footer Placeholder 2"/>
          <p:cNvSpPr>
            <a:spLocks noGrp="1"/>
          </p:cNvSpPr>
          <p:nvPr>
            <p:ph type="ftr" sz="quarter" idx="11"/>
          </p:nvPr>
        </p:nvSpPr>
        <p:spPr/>
        <p:txBody>
          <a:bodyPr/>
          <a:lstStyle/>
          <a:p>
            <a:r>
              <a:rPr lang="en-IN" dirty="0" err="1"/>
              <a:t>Prof.</a:t>
            </a:r>
            <a:r>
              <a:rPr lang="en-IN" dirty="0"/>
              <a:t>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159</a:t>
            </a:fld>
            <a:endParaRPr lang="en-IN"/>
          </a:p>
        </p:txBody>
      </p:sp>
    </p:spTree>
    <p:extLst>
      <p:ext uri="{BB962C8B-B14F-4D97-AF65-F5344CB8AC3E}">
        <p14:creationId xmlns:p14="http://schemas.microsoft.com/office/powerpoint/2010/main" val="78876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6805" y="4221088"/>
            <a:ext cx="345638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323528" y="1283323"/>
            <a:ext cx="345638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457200" y="274638"/>
            <a:ext cx="8229600" cy="490066"/>
          </a:xfrm>
        </p:spPr>
        <p:txBody>
          <a:bodyPr>
            <a:normAutofit fontScale="90000"/>
          </a:bodyPr>
          <a:lstStyle/>
          <a:p>
            <a:pPr marL="0" indent="0"/>
            <a:r>
              <a:rPr lang="en-IN" b="1" dirty="0"/>
              <a:t>Conditional Compilation Directives</a:t>
            </a:r>
          </a:p>
        </p:txBody>
      </p:sp>
      <p:sp>
        <p:nvSpPr>
          <p:cNvPr id="4" name="Date Placeholder 3"/>
          <p:cNvSpPr>
            <a:spLocks noGrp="1"/>
          </p:cNvSpPr>
          <p:nvPr>
            <p:ph type="dt" sz="half" idx="10"/>
          </p:nvPr>
        </p:nvSpPr>
        <p:spPr/>
        <p:txBody>
          <a:bodyPr/>
          <a:lstStyle/>
          <a:p>
            <a:fld id="{E51AB0EA-A9C5-4E69-859E-4B900F71EF2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16</a:t>
            </a:fld>
            <a:endParaRPr lang="en-IN"/>
          </a:p>
        </p:txBody>
      </p:sp>
      <p:sp>
        <p:nvSpPr>
          <p:cNvPr id="7" name="Content Placeholder 2"/>
          <p:cNvSpPr txBox="1">
            <a:spLocks/>
          </p:cNvSpPr>
          <p:nvPr/>
        </p:nvSpPr>
        <p:spPr>
          <a:xfrm>
            <a:off x="650557" y="908720"/>
            <a:ext cx="7880972"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2000" b="1" dirty="0"/>
              <a:t>Syntax</a:t>
            </a:r>
            <a:r>
              <a:rPr lang="en-IN" sz="2000" dirty="0"/>
              <a:t>: </a:t>
            </a:r>
          </a:p>
          <a:p>
            <a:pPr marL="0" indent="0">
              <a:buFont typeface="Arial" panose="020B0604020202020204" pitchFamily="34" charset="0"/>
              <a:buNone/>
            </a:pPr>
            <a:r>
              <a:rPr lang="en-IN" sz="2000" dirty="0"/>
              <a:t>#</a:t>
            </a:r>
            <a:r>
              <a:rPr lang="en-IN" sz="2000" dirty="0" err="1"/>
              <a:t>ifdef</a:t>
            </a:r>
            <a:r>
              <a:rPr lang="en-IN" sz="2000" dirty="0"/>
              <a:t> </a:t>
            </a:r>
            <a:r>
              <a:rPr lang="en-IN" sz="2000" dirty="0" err="1"/>
              <a:t>macro_name</a:t>
            </a:r>
            <a:r>
              <a:rPr lang="en-IN" sz="2000" dirty="0"/>
              <a:t> </a:t>
            </a:r>
          </a:p>
          <a:p>
            <a:pPr marL="0" indent="0">
              <a:buFont typeface="Arial" panose="020B0604020202020204" pitchFamily="34" charset="0"/>
              <a:buNone/>
            </a:pPr>
            <a:r>
              <a:rPr lang="en-IN" sz="2000" dirty="0"/>
              <a:t>statement1; </a:t>
            </a:r>
          </a:p>
          <a:p>
            <a:pPr marL="0" indent="0">
              <a:buFont typeface="Arial" panose="020B0604020202020204" pitchFamily="34" charset="0"/>
              <a:buNone/>
            </a:pPr>
            <a:r>
              <a:rPr lang="en-IN" sz="2000" dirty="0"/>
              <a:t>statement2; </a:t>
            </a:r>
          </a:p>
          <a:p>
            <a:pPr marL="0" indent="0">
              <a:buFont typeface="Arial" panose="020B0604020202020204" pitchFamily="34" charset="0"/>
              <a:buNone/>
            </a:pPr>
            <a:r>
              <a:rPr lang="en-IN" sz="2000" dirty="0"/>
              <a:t>statement3; </a:t>
            </a:r>
          </a:p>
          <a:p>
            <a:pPr marL="0" indent="0">
              <a:buFont typeface="Arial" panose="020B0604020202020204" pitchFamily="34" charset="0"/>
              <a:buNone/>
            </a:pPr>
            <a:r>
              <a:rPr lang="en-IN" sz="2000" dirty="0"/>
              <a:t>.</a:t>
            </a:r>
          </a:p>
          <a:p>
            <a:pPr marL="0" indent="0">
              <a:buFont typeface="Arial" panose="020B0604020202020204" pitchFamily="34" charset="0"/>
              <a:buNone/>
            </a:pPr>
            <a:r>
              <a:rPr lang="en-IN" sz="2000" dirty="0"/>
              <a:t>.</a:t>
            </a:r>
          </a:p>
          <a:p>
            <a:pPr marL="0" indent="0">
              <a:buFont typeface="Arial" panose="020B0604020202020204" pitchFamily="34" charset="0"/>
              <a:buNone/>
            </a:pPr>
            <a:r>
              <a:rPr lang="en-IN" sz="2000" dirty="0"/>
              <a:t>. </a:t>
            </a:r>
          </a:p>
          <a:p>
            <a:pPr marL="0" indent="0">
              <a:buFont typeface="Arial" panose="020B0604020202020204" pitchFamily="34" charset="0"/>
              <a:buNone/>
            </a:pPr>
            <a:r>
              <a:rPr lang="en-IN" sz="2000" dirty="0" err="1"/>
              <a:t>statementN</a:t>
            </a:r>
            <a:r>
              <a:rPr lang="en-IN" sz="2000" dirty="0"/>
              <a:t>;</a:t>
            </a:r>
          </a:p>
          <a:p>
            <a:pPr marL="0" indent="0">
              <a:buFont typeface="Arial" panose="020B0604020202020204" pitchFamily="34" charset="0"/>
              <a:buNone/>
            </a:pPr>
            <a:r>
              <a:rPr lang="en-IN" sz="2000" dirty="0"/>
              <a:t>#</a:t>
            </a:r>
            <a:r>
              <a:rPr lang="en-IN" sz="2000" dirty="0" err="1"/>
              <a:t>endif</a:t>
            </a:r>
            <a:r>
              <a:rPr lang="en-IN" sz="2000" dirty="0"/>
              <a:t> </a:t>
            </a:r>
          </a:p>
          <a:p>
            <a:pPr marL="0" indent="0">
              <a:buFont typeface="Arial" panose="020B0604020202020204" pitchFamily="34" charset="0"/>
              <a:buNone/>
            </a:pPr>
            <a:endParaRPr lang="en-IN" sz="2000" dirty="0"/>
          </a:p>
          <a:p>
            <a:r>
              <a:rPr lang="en-IN" sz="2000" dirty="0"/>
              <a:t>If the macro with name as ‘</a:t>
            </a:r>
            <a:r>
              <a:rPr lang="en-IN" sz="2000" i="1" dirty="0" err="1"/>
              <a:t>macroname</a:t>
            </a:r>
            <a:r>
              <a:rPr lang="en-IN" sz="2000" dirty="0"/>
              <a:t>‘ is defined </a:t>
            </a:r>
          </a:p>
          <a:p>
            <a:pPr lvl="1"/>
            <a:r>
              <a:rPr lang="en-IN" sz="2000" b="1" dirty="0"/>
              <a:t>Then the block of statements will execute normally </a:t>
            </a:r>
          </a:p>
          <a:p>
            <a:pPr lvl="1"/>
            <a:r>
              <a:rPr lang="en-IN" sz="2000" b="1" dirty="0"/>
              <a:t>Else the compiler will simply skip this block of statements. </a:t>
            </a:r>
          </a:p>
        </p:txBody>
      </p:sp>
    </p:spTree>
    <p:extLst>
      <p:ext uri="{BB962C8B-B14F-4D97-AF65-F5344CB8AC3E}">
        <p14:creationId xmlns:p14="http://schemas.microsoft.com/office/powerpoint/2010/main" val="3648800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Development?</a:t>
            </a:r>
          </a:p>
          <a:p>
            <a:pPr lvl="1"/>
            <a:r>
              <a:rPr lang="en-IN" sz="2400" b="1" dirty="0"/>
              <a:t>Microsoft Disk Operating System </a:t>
            </a:r>
          </a:p>
          <a:p>
            <a:pPr lvl="1"/>
            <a:r>
              <a:rPr lang="en-IN" sz="2400" dirty="0"/>
              <a:t>OS for </a:t>
            </a:r>
            <a:r>
              <a:rPr lang="en-IN" sz="2400" b="1" dirty="0"/>
              <a:t>x86-based PCS mostly developed by Microsoft. </a:t>
            </a:r>
          </a:p>
          <a:p>
            <a:pPr lvl="1"/>
            <a:r>
              <a:rPr lang="en-IN" sz="2400" dirty="0"/>
              <a:t>Collectively, MS-DOS, </a:t>
            </a:r>
          </a:p>
          <a:p>
            <a:pPr lvl="2"/>
            <a:r>
              <a:rPr lang="en-IN" dirty="0"/>
              <a:t>its rebranding as IBM PC DOS, and </a:t>
            </a:r>
          </a:p>
          <a:p>
            <a:pPr lvl="2"/>
            <a:r>
              <a:rPr lang="en-IN" b="1" dirty="0"/>
              <a:t>some operating systems attempting to be compatible with MS-DOS</a:t>
            </a:r>
            <a:r>
              <a:rPr lang="en-IN" dirty="0"/>
              <a:t>, are sometimes referred to as "DOS" (which is also the generic acronym for disk operating system)</a:t>
            </a:r>
          </a:p>
        </p:txBody>
      </p:sp>
      <p:sp>
        <p:nvSpPr>
          <p:cNvPr id="4" name="Date Placeholder 3"/>
          <p:cNvSpPr>
            <a:spLocks noGrp="1"/>
          </p:cNvSpPr>
          <p:nvPr>
            <p:ph type="dt" sz="half" idx="10"/>
          </p:nvPr>
        </p:nvSpPr>
        <p:spPr/>
        <p:txBody>
          <a:bodyPr/>
          <a:lstStyle/>
          <a:p>
            <a:fld id="{91EEA0D1-CC15-47DA-AEE2-879024A4E2C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160</a:t>
            </a:fld>
            <a:endParaRPr lang="en-IN"/>
          </a:p>
        </p:txBody>
      </p:sp>
    </p:spTree>
    <p:extLst>
      <p:ext uri="{BB962C8B-B14F-4D97-AF65-F5344CB8AC3E}">
        <p14:creationId xmlns:p14="http://schemas.microsoft.com/office/powerpoint/2010/main" val="29243472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Competitors?</a:t>
            </a:r>
          </a:p>
          <a:p>
            <a:pPr lvl="1"/>
            <a:r>
              <a:rPr lang="en-IN" sz="2400" dirty="0"/>
              <a:t>It was gradually </a:t>
            </a:r>
            <a:r>
              <a:rPr lang="en-IN" sz="2400" b="1" dirty="0"/>
              <a:t>superseded by OS offering a graphical user interface (GUI), </a:t>
            </a:r>
          </a:p>
          <a:p>
            <a:pPr lvl="2"/>
            <a:r>
              <a:rPr lang="en-IN" dirty="0"/>
              <a:t>in various generations of the </a:t>
            </a:r>
            <a:r>
              <a:rPr lang="en-IN" b="1" dirty="0"/>
              <a:t>graphical Microsoft Windows operating system. </a:t>
            </a:r>
          </a:p>
        </p:txBody>
      </p:sp>
      <p:sp>
        <p:nvSpPr>
          <p:cNvPr id="4" name="Date Placeholder 3"/>
          <p:cNvSpPr>
            <a:spLocks noGrp="1"/>
          </p:cNvSpPr>
          <p:nvPr>
            <p:ph type="dt" sz="half" idx="10"/>
          </p:nvPr>
        </p:nvSpPr>
        <p:spPr/>
        <p:txBody>
          <a:bodyPr/>
          <a:lstStyle/>
          <a:p>
            <a:fld id="{F90CDA66-D9D6-401C-BB1D-81AB11F0894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161</a:t>
            </a:fld>
            <a:endParaRPr lang="en-IN"/>
          </a:p>
        </p:txBody>
      </p:sp>
    </p:spTree>
    <p:extLst>
      <p:ext uri="{BB962C8B-B14F-4D97-AF65-F5344CB8AC3E}">
        <p14:creationId xmlns:p14="http://schemas.microsoft.com/office/powerpoint/2010/main" val="12623467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Competitors?</a:t>
            </a:r>
          </a:p>
          <a:p>
            <a:pPr lvl="1"/>
            <a:r>
              <a:rPr lang="en-IN" sz="2400" dirty="0"/>
              <a:t>Although </a:t>
            </a:r>
            <a:r>
              <a:rPr lang="en-IN" sz="2400" b="1" dirty="0"/>
              <a:t>MS-DOS and PC DOS </a:t>
            </a:r>
            <a:r>
              <a:rPr lang="en-IN" sz="2400" dirty="0"/>
              <a:t>were initially developed in parallel by Microsoft and IBM, </a:t>
            </a:r>
          </a:p>
          <a:p>
            <a:pPr lvl="1"/>
            <a:r>
              <a:rPr lang="en-IN" sz="2400" dirty="0"/>
              <a:t>the </a:t>
            </a:r>
            <a:r>
              <a:rPr lang="en-IN" sz="2400" b="1" dirty="0"/>
              <a:t>two products diverged after twelve years, in 1993, with recognizable differences in compatibility, syntax, and capabilities. </a:t>
            </a:r>
          </a:p>
          <a:p>
            <a:pPr lvl="1"/>
            <a:endParaRPr lang="en-IN" sz="2400" dirty="0"/>
          </a:p>
        </p:txBody>
      </p:sp>
      <p:sp>
        <p:nvSpPr>
          <p:cNvPr id="4" name="Date Placeholder 3"/>
          <p:cNvSpPr>
            <a:spLocks noGrp="1"/>
          </p:cNvSpPr>
          <p:nvPr>
            <p:ph type="dt" sz="half" idx="10"/>
          </p:nvPr>
        </p:nvSpPr>
        <p:spPr/>
        <p:txBody>
          <a:bodyPr/>
          <a:lstStyle/>
          <a:p>
            <a:fld id="{D4DECBE5-AA11-4382-9A27-DD6D3D03319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162</a:t>
            </a:fld>
            <a:endParaRPr lang="en-IN"/>
          </a:p>
        </p:txBody>
      </p:sp>
    </p:spTree>
    <p:extLst>
      <p:ext uri="{BB962C8B-B14F-4D97-AF65-F5344CB8AC3E}">
        <p14:creationId xmlns:p14="http://schemas.microsoft.com/office/powerpoint/2010/main" val="23779375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Closure?</a:t>
            </a:r>
          </a:p>
          <a:p>
            <a:pPr lvl="1"/>
            <a:r>
              <a:rPr lang="en-IN" sz="2400" dirty="0"/>
              <a:t>MS-DOS went through </a:t>
            </a:r>
            <a:r>
              <a:rPr lang="en-IN" sz="2400" b="1" dirty="0"/>
              <a:t>eight versions, until development ceased in 2000</a:t>
            </a:r>
          </a:p>
          <a:p>
            <a:pPr lvl="1"/>
            <a:r>
              <a:rPr lang="en-IN" sz="2400" dirty="0"/>
              <a:t>Versions</a:t>
            </a:r>
          </a:p>
          <a:p>
            <a:pPr lvl="2"/>
            <a:r>
              <a:rPr lang="en-IN" dirty="0"/>
              <a:t>    MS-DOS 1.x</a:t>
            </a:r>
          </a:p>
          <a:p>
            <a:pPr lvl="2"/>
            <a:r>
              <a:rPr lang="en-IN" dirty="0"/>
              <a:t>    MS-DOS 2.x</a:t>
            </a:r>
          </a:p>
          <a:p>
            <a:pPr lvl="2"/>
            <a:r>
              <a:rPr lang="en-IN" dirty="0"/>
              <a:t>    MS-DOS 3.x</a:t>
            </a:r>
          </a:p>
          <a:p>
            <a:pPr lvl="2"/>
            <a:r>
              <a:rPr lang="en-IN" dirty="0"/>
              <a:t>    MS-DOS 4.0 / MS-DOS 4.x</a:t>
            </a:r>
          </a:p>
          <a:p>
            <a:pPr lvl="2"/>
            <a:r>
              <a:rPr lang="en-IN" dirty="0"/>
              <a:t>    MS-DOS 5.x</a:t>
            </a:r>
          </a:p>
          <a:p>
            <a:pPr lvl="2"/>
            <a:r>
              <a:rPr lang="en-IN" dirty="0"/>
              <a:t>    MS-DOS 6.x</a:t>
            </a:r>
          </a:p>
          <a:p>
            <a:pPr lvl="2"/>
            <a:r>
              <a:rPr lang="en-IN" dirty="0"/>
              <a:t>    MS-DOS 7 (as part of Windows 9x)</a:t>
            </a:r>
          </a:p>
          <a:p>
            <a:pPr lvl="2"/>
            <a:r>
              <a:rPr lang="en-IN" dirty="0"/>
              <a:t>    Localized versions</a:t>
            </a:r>
          </a:p>
          <a:p>
            <a:pPr lvl="2"/>
            <a:endParaRPr lang="en-IN" dirty="0"/>
          </a:p>
          <a:p>
            <a:pPr lvl="2"/>
            <a:endParaRPr lang="en-IN" dirty="0"/>
          </a:p>
        </p:txBody>
      </p:sp>
      <p:sp>
        <p:nvSpPr>
          <p:cNvPr id="4" name="Date Placeholder 3"/>
          <p:cNvSpPr>
            <a:spLocks noGrp="1"/>
          </p:cNvSpPr>
          <p:nvPr>
            <p:ph type="dt" sz="half" idx="10"/>
          </p:nvPr>
        </p:nvSpPr>
        <p:spPr/>
        <p:txBody>
          <a:bodyPr/>
          <a:lstStyle/>
          <a:p>
            <a:fld id="{D57F2EAA-1897-45E0-BDDE-4ADDAF853C8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163</a:t>
            </a:fld>
            <a:endParaRPr lang="en-IN"/>
          </a:p>
        </p:txBody>
      </p:sp>
    </p:spTree>
    <p:extLst>
      <p:ext uri="{BB962C8B-B14F-4D97-AF65-F5344CB8AC3E}">
        <p14:creationId xmlns:p14="http://schemas.microsoft.com/office/powerpoint/2010/main" val="12623467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698500" y="1155700"/>
            <a:ext cx="7545908" cy="5009604"/>
          </a:xfrm>
        </p:spPr>
        <p:txBody>
          <a:bodyPr>
            <a:normAutofit/>
          </a:bodyPr>
          <a:lstStyle/>
          <a:p>
            <a:pPr>
              <a:buFont typeface="Monotype Sorts" pitchFamily="-84" charset="2"/>
              <a:buNone/>
            </a:pPr>
            <a:r>
              <a:rPr lang="en-US" altLang="en-US" sz="2400" dirty="0"/>
              <a:t>	</a:t>
            </a:r>
          </a:p>
          <a:p>
            <a:pPr>
              <a:buFont typeface="Monotype Sorts" pitchFamily="-84" charset="2"/>
              <a:buNone/>
            </a:pPr>
            <a:r>
              <a:rPr lang="en-US" altLang="en-US" sz="2400" dirty="0"/>
              <a:t>UNIX – </a:t>
            </a:r>
            <a:r>
              <a:rPr lang="en-US" altLang="en-US" sz="2400" b="1" dirty="0"/>
              <a:t>limited by hardware functionality</a:t>
            </a:r>
            <a:r>
              <a:rPr lang="en-US" altLang="en-US" sz="2400" dirty="0"/>
              <a:t>, the original UNIX operating system had limited structuring.  </a:t>
            </a:r>
          </a:p>
          <a:p>
            <a:pPr>
              <a:buFont typeface="Monotype Sorts" pitchFamily="-84" charset="2"/>
              <a:buNone/>
            </a:pPr>
            <a:r>
              <a:rPr lang="en-US" altLang="en-US" sz="2400" dirty="0"/>
              <a:t>	</a:t>
            </a:r>
          </a:p>
          <a:p>
            <a:pPr>
              <a:buFont typeface="Monotype Sorts" pitchFamily="-84" charset="2"/>
              <a:buNone/>
            </a:pPr>
            <a:r>
              <a:rPr lang="en-US" altLang="en-US" sz="2400" dirty="0"/>
              <a:t>The UNIX OS consists of two separable parts</a:t>
            </a:r>
          </a:p>
          <a:p>
            <a:pPr lvl="1"/>
            <a:r>
              <a:rPr lang="en-US" altLang="en-US" sz="2400" b="1" dirty="0"/>
              <a:t>Systems programs</a:t>
            </a:r>
          </a:p>
          <a:p>
            <a:pPr lvl="1"/>
            <a:r>
              <a:rPr lang="en-US" altLang="en-US" sz="2400" b="1" dirty="0"/>
              <a:t>The kernel</a:t>
            </a:r>
          </a:p>
        </p:txBody>
      </p:sp>
      <p:sp>
        <p:nvSpPr>
          <p:cNvPr id="2" name="Date Placeholder 1"/>
          <p:cNvSpPr>
            <a:spLocks noGrp="1"/>
          </p:cNvSpPr>
          <p:nvPr>
            <p:ph type="dt" sz="half" idx="10"/>
          </p:nvPr>
        </p:nvSpPr>
        <p:spPr/>
        <p:txBody>
          <a:bodyPr/>
          <a:lstStyle/>
          <a:p>
            <a:fld id="{C6F7C5C6-6472-4897-8877-D790D4AD5E2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164</a:t>
            </a:fld>
            <a:endParaRPr lang="en-IN"/>
          </a:p>
        </p:txBody>
      </p:sp>
    </p:spTree>
    <p:extLst>
      <p:ext uri="{BB962C8B-B14F-4D97-AF65-F5344CB8AC3E}">
        <p14:creationId xmlns:p14="http://schemas.microsoft.com/office/powerpoint/2010/main" val="23576159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normAutofit fontScale="90000"/>
          </a:bodyPr>
          <a:lstStyle/>
          <a:p>
            <a:pPr eaLnBrk="1" hangingPunct="1"/>
            <a:r>
              <a:rPr lang="en-US" altLang="en-US"/>
              <a:t>Traditional UNIX System Structure</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635125"/>
            <a:ext cx="692308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1"/>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r>
              <a:rPr lang="en-US" altLang="en-US" b="1" dirty="0"/>
              <a:t>Beyond simple but not fully layered</a:t>
            </a:r>
          </a:p>
        </p:txBody>
      </p:sp>
      <p:sp>
        <p:nvSpPr>
          <p:cNvPr id="2" name="Date Placeholder 1"/>
          <p:cNvSpPr>
            <a:spLocks noGrp="1"/>
          </p:cNvSpPr>
          <p:nvPr>
            <p:ph type="dt" sz="half" idx="10"/>
          </p:nvPr>
        </p:nvSpPr>
        <p:spPr/>
        <p:txBody>
          <a:bodyPr/>
          <a:lstStyle/>
          <a:p>
            <a:fld id="{139721C4-A42E-47BC-9BEA-A502ED236AF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165</a:t>
            </a:fld>
            <a:endParaRPr lang="en-IN"/>
          </a:p>
        </p:txBody>
      </p:sp>
    </p:spTree>
    <p:extLst>
      <p:ext uri="{BB962C8B-B14F-4D97-AF65-F5344CB8AC3E}">
        <p14:creationId xmlns:p14="http://schemas.microsoft.com/office/powerpoint/2010/main" val="30989186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698500" y="1155700"/>
            <a:ext cx="7761932" cy="5009604"/>
          </a:xfrm>
        </p:spPr>
        <p:txBody>
          <a:bodyPr>
            <a:normAutofit/>
          </a:bodyPr>
          <a:lstStyle/>
          <a:p>
            <a:pPr>
              <a:buFont typeface="Monotype Sorts" pitchFamily="-84" charset="2"/>
              <a:buNone/>
            </a:pPr>
            <a:r>
              <a:rPr lang="en-US" altLang="en-US" dirty="0"/>
              <a:t>	</a:t>
            </a:r>
            <a:r>
              <a:rPr lang="en-US" altLang="en-US" sz="2400" dirty="0"/>
              <a:t>The kernel</a:t>
            </a:r>
          </a:p>
          <a:p>
            <a:pPr lvl="1"/>
            <a:r>
              <a:rPr lang="en-US" altLang="en-US" sz="2000" dirty="0"/>
              <a:t>Consists of everything </a:t>
            </a:r>
            <a:r>
              <a:rPr lang="en-US" altLang="en-US" sz="2000" b="1" dirty="0"/>
              <a:t>below the system-call interface and above the physical hardware</a:t>
            </a:r>
          </a:p>
          <a:p>
            <a:pPr lvl="1"/>
            <a:r>
              <a:rPr lang="en-US" altLang="en-US" sz="2000" dirty="0"/>
              <a:t>Further separated into series of interfaces </a:t>
            </a:r>
            <a:r>
              <a:rPr lang="en-US" altLang="en-US" sz="2000" b="1" dirty="0"/>
              <a:t>and device drivers which were added and expanded over the years </a:t>
            </a:r>
            <a:r>
              <a:rPr lang="en-US" altLang="en-US" sz="2000" dirty="0"/>
              <a:t>as UNIX evolved.</a:t>
            </a:r>
          </a:p>
          <a:p>
            <a:pPr marL="514350" lvl="1" indent="0">
              <a:buNone/>
            </a:pPr>
            <a:r>
              <a:rPr lang="en-US" altLang="en-US" sz="2000" dirty="0"/>
              <a:t>.</a:t>
            </a:r>
          </a:p>
        </p:txBody>
      </p:sp>
      <p:sp>
        <p:nvSpPr>
          <p:cNvPr id="2" name="Date Placeholder 1"/>
          <p:cNvSpPr>
            <a:spLocks noGrp="1"/>
          </p:cNvSpPr>
          <p:nvPr>
            <p:ph type="dt" sz="half" idx="10"/>
          </p:nvPr>
        </p:nvSpPr>
        <p:spPr/>
        <p:txBody>
          <a:bodyPr/>
          <a:lstStyle/>
          <a:p>
            <a:fld id="{6091C924-03A2-47FA-ADED-4E2917B40DE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166</a:t>
            </a:fld>
            <a:endParaRPr lang="en-IN"/>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3320256"/>
            <a:ext cx="6923088" cy="29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331640" y="4293096"/>
            <a:ext cx="6984776" cy="36004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93172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559557" y="692696"/>
            <a:ext cx="7689924" cy="5009604"/>
          </a:xfrm>
        </p:spPr>
        <p:txBody>
          <a:bodyPr>
            <a:normAutofit/>
          </a:bodyPr>
          <a:lstStyle/>
          <a:p>
            <a:pPr>
              <a:buFont typeface="Monotype Sorts" pitchFamily="-84" charset="2"/>
              <a:buNone/>
            </a:pPr>
            <a:r>
              <a:rPr lang="en-US" altLang="en-US" dirty="0"/>
              <a:t>	</a:t>
            </a:r>
            <a:r>
              <a:rPr lang="en-US" altLang="en-US" sz="2000" dirty="0"/>
              <a:t>The kernel</a:t>
            </a:r>
          </a:p>
          <a:p>
            <a:pPr lvl="1"/>
            <a:r>
              <a:rPr lang="en-US" altLang="en-US" sz="2000" dirty="0"/>
              <a:t>Provides the </a:t>
            </a:r>
            <a:r>
              <a:rPr lang="en-US" altLang="en-US" sz="2000" b="1" dirty="0"/>
              <a:t>file system, CPU scheduling, memory management, and other functions; a large number of functions for one level</a:t>
            </a:r>
          </a:p>
          <a:p>
            <a:pPr lvl="1"/>
            <a:r>
              <a:rPr lang="en-US" altLang="en-US" sz="2000" dirty="0"/>
              <a:t>An </a:t>
            </a:r>
            <a:r>
              <a:rPr lang="en-US" altLang="en-US" sz="2000" b="1" dirty="0"/>
              <a:t>enormous amount of functionality to be combined into one level, </a:t>
            </a:r>
          </a:p>
          <a:p>
            <a:pPr lvl="1"/>
            <a:r>
              <a:rPr lang="en-US" altLang="en-US" sz="2000" dirty="0"/>
              <a:t>This makes </a:t>
            </a:r>
            <a:r>
              <a:rPr lang="en-US" altLang="en-US" sz="2000" b="1" dirty="0"/>
              <a:t>UNIX difficult to enhance, </a:t>
            </a:r>
          </a:p>
          <a:p>
            <a:pPr lvl="2"/>
            <a:r>
              <a:rPr lang="en-US" altLang="en-US" sz="2000" dirty="0"/>
              <a:t>as </a:t>
            </a:r>
            <a:r>
              <a:rPr lang="en-US" altLang="en-US" sz="2000" b="1" dirty="0"/>
              <a:t>changes in one level could adversely affect other areas.</a:t>
            </a:r>
          </a:p>
        </p:txBody>
      </p:sp>
      <p:sp>
        <p:nvSpPr>
          <p:cNvPr id="2" name="Date Placeholder 1"/>
          <p:cNvSpPr>
            <a:spLocks noGrp="1"/>
          </p:cNvSpPr>
          <p:nvPr>
            <p:ph type="dt" sz="half" idx="10"/>
          </p:nvPr>
        </p:nvSpPr>
        <p:spPr/>
        <p:txBody>
          <a:bodyPr/>
          <a:lstStyle/>
          <a:p>
            <a:fld id="{28A376BC-E3EE-45CD-A156-9F8052EAE315}"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167</a:t>
            </a:fld>
            <a:endParaRPr lang="en-IN"/>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3392264"/>
            <a:ext cx="6923088" cy="29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707904" y="4581128"/>
            <a:ext cx="2160240" cy="91440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9" name="Rectangle 8"/>
          <p:cNvSpPr/>
          <p:nvPr/>
        </p:nvSpPr>
        <p:spPr>
          <a:xfrm>
            <a:off x="6012160" y="4581128"/>
            <a:ext cx="2160240" cy="91440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19008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normAutofit fontScale="90000"/>
          </a:bodyPr>
          <a:lstStyle/>
          <a:p>
            <a:pPr eaLnBrk="1" hangingPunct="1"/>
            <a:r>
              <a:rPr lang="en-US" altLang="en-US" dirty="0"/>
              <a:t>UNIX System Structure</a:t>
            </a:r>
          </a:p>
        </p:txBody>
      </p:sp>
      <p:sp>
        <p:nvSpPr>
          <p:cNvPr id="40964" name="TextBox 1"/>
          <p:cNvSpPr txBox="1">
            <a:spLocks noChangeArrowheads="1"/>
          </p:cNvSpPr>
          <p:nvPr/>
        </p:nvSpPr>
        <p:spPr bwMode="auto">
          <a:xfrm>
            <a:off x="971600" y="1104603"/>
            <a:ext cx="698817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marL="285750" indent="-285750">
              <a:buFont typeface="Arial" panose="020B0604020202020204" pitchFamily="34" charset="0"/>
              <a:buChar char="•"/>
            </a:pPr>
            <a:r>
              <a:rPr lang="en-US" altLang="en-US" b="1" dirty="0"/>
              <a:t>New versions of UNIX are designed to use more advanced hardware.</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Given proper hardware support, </a:t>
            </a:r>
          </a:p>
          <a:p>
            <a:pPr marL="1028700" lvl="1">
              <a:buFont typeface="Arial" panose="020B0604020202020204" pitchFamily="34" charset="0"/>
              <a:buChar char="•"/>
            </a:pPr>
            <a:r>
              <a:rPr lang="en-US" altLang="en-US" dirty="0"/>
              <a:t>OS may be broken into pieces </a:t>
            </a:r>
          </a:p>
          <a:p>
            <a:pPr marL="1028700" lvl="1">
              <a:buFont typeface="Arial" panose="020B0604020202020204" pitchFamily="34" charset="0"/>
              <a:buChar char="•"/>
            </a:pPr>
            <a:r>
              <a:rPr lang="en-US" altLang="en-US" dirty="0"/>
              <a:t>that are smaller and more appropriate than those allowed </a:t>
            </a:r>
          </a:p>
          <a:p>
            <a:pPr marL="1028700" lvl="1">
              <a:buFont typeface="Arial" panose="020B0604020202020204" pitchFamily="34" charset="0"/>
              <a:buChar char="•"/>
            </a:pPr>
            <a:r>
              <a:rPr lang="en-US" altLang="en-US" dirty="0"/>
              <a:t>by the original MS-DOS or UNIX systems.</a:t>
            </a:r>
          </a:p>
        </p:txBody>
      </p:sp>
      <p:sp>
        <p:nvSpPr>
          <p:cNvPr id="2" name="Date Placeholder 1"/>
          <p:cNvSpPr>
            <a:spLocks noGrp="1"/>
          </p:cNvSpPr>
          <p:nvPr>
            <p:ph type="dt" sz="half" idx="10"/>
          </p:nvPr>
        </p:nvSpPr>
        <p:spPr/>
        <p:txBody>
          <a:bodyPr/>
          <a:lstStyle/>
          <a:p>
            <a:fld id="{055A6B94-F371-4B01-A1F7-A4AA88B0465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168</a:t>
            </a:fld>
            <a:endParaRPr lang="en-IN"/>
          </a:p>
        </p:txBody>
      </p:sp>
    </p:spTree>
    <p:extLst>
      <p:ext uri="{BB962C8B-B14F-4D97-AF65-F5344CB8AC3E}">
        <p14:creationId xmlns:p14="http://schemas.microsoft.com/office/powerpoint/2010/main" val="25262082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UNIX </a:t>
            </a:r>
          </a:p>
        </p:txBody>
      </p:sp>
      <p:sp>
        <p:nvSpPr>
          <p:cNvPr id="3" name="Date Placeholder 2"/>
          <p:cNvSpPr>
            <a:spLocks noGrp="1"/>
          </p:cNvSpPr>
          <p:nvPr>
            <p:ph type="dt" sz="half" idx="10"/>
          </p:nvPr>
        </p:nvSpPr>
        <p:spPr/>
        <p:txBody>
          <a:bodyPr/>
          <a:lstStyle/>
          <a:p>
            <a:fld id="{FCE9E055-769E-4F4F-ADF6-DEBA0D1345FF}"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169</a:t>
            </a:fld>
            <a:endParaRPr lang="en-IN"/>
          </a:p>
        </p:txBody>
      </p:sp>
      <p:sp>
        <p:nvSpPr>
          <p:cNvPr id="7" name="Rectangle 6"/>
          <p:cNvSpPr/>
          <p:nvPr/>
        </p:nvSpPr>
        <p:spPr>
          <a:xfrm>
            <a:off x="539552" y="1351508"/>
            <a:ext cx="7704856" cy="4524315"/>
          </a:xfrm>
          <a:prstGeom prst="rect">
            <a:avLst/>
          </a:prstGeom>
        </p:spPr>
        <p:txBody>
          <a:bodyPr wrap="square">
            <a:spAutoFit/>
          </a:bodyPr>
          <a:lstStyle/>
          <a:p>
            <a:pPr marL="285750" indent="-285750">
              <a:buFont typeface="Arial" panose="020B0604020202020204" pitchFamily="34" charset="0"/>
              <a:buChar char="•"/>
            </a:pPr>
            <a:r>
              <a:rPr lang="en-IN" sz="2400" dirty="0"/>
              <a:t>Unix is a family of multitasking, multiuser computer operating systems that derive from the original AT&amp;T Unix,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Development starting in the </a:t>
            </a:r>
            <a:r>
              <a:rPr lang="en-IN" sz="2400" b="1" dirty="0"/>
              <a:t>1970s at the Bell Labs research </a:t>
            </a:r>
            <a:r>
              <a:rPr lang="en-IN" sz="2400" b="1" dirty="0" err="1"/>
              <a:t>center</a:t>
            </a:r>
            <a:r>
              <a:rPr lang="en-IN" sz="2400" b="1" dirty="0"/>
              <a:t> by Ken Thompson, Dennis Ritchie, and others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There are many different versions of UNIX, although they share common similarities.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b="1" dirty="0"/>
              <a:t>The most popular varieties of UNIX are Sun Solaris, GNU/Linux, and </a:t>
            </a:r>
            <a:r>
              <a:rPr lang="en-IN" sz="2400" b="1" dirty="0" err="1"/>
              <a:t>MacOS</a:t>
            </a:r>
            <a:r>
              <a:rPr lang="en-IN" sz="2400" b="1" dirty="0"/>
              <a:t> X. </a:t>
            </a:r>
          </a:p>
        </p:txBody>
      </p:sp>
    </p:spTree>
    <p:extLst>
      <p:ext uri="{BB962C8B-B14F-4D97-AF65-F5344CB8AC3E}">
        <p14:creationId xmlns:p14="http://schemas.microsoft.com/office/powerpoint/2010/main" val="415361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725"/>
            <a:ext cx="8229600" cy="490066"/>
          </a:xfrm>
        </p:spPr>
        <p:txBody>
          <a:bodyPr>
            <a:normAutofit fontScale="90000"/>
          </a:bodyPr>
          <a:lstStyle/>
          <a:p>
            <a:r>
              <a:rPr lang="en-IN" b="1" dirty="0"/>
              <a:t>Conditional Compilation Directives</a:t>
            </a:r>
            <a:endParaRPr lang="en-IN" dirty="0"/>
          </a:p>
        </p:txBody>
      </p:sp>
      <p:sp>
        <p:nvSpPr>
          <p:cNvPr id="3" name="Content Placeholder 2"/>
          <p:cNvSpPr>
            <a:spLocks noGrp="1"/>
          </p:cNvSpPr>
          <p:nvPr>
            <p:ph idx="1"/>
          </p:nvPr>
        </p:nvSpPr>
        <p:spPr>
          <a:xfrm>
            <a:off x="323528" y="581123"/>
            <a:ext cx="8147248" cy="4525963"/>
          </a:xfrm>
        </p:spPr>
        <p:txBody>
          <a:bodyPr>
            <a:noAutofit/>
          </a:bodyPr>
          <a:lstStyle/>
          <a:p>
            <a:pPr marL="0" indent="0">
              <a:buNone/>
            </a:pPr>
            <a:r>
              <a:rPr lang="en-IN" sz="2000" dirty="0"/>
              <a:t>#include &lt;</a:t>
            </a:r>
            <a:r>
              <a:rPr lang="en-IN" sz="2000" dirty="0" err="1"/>
              <a:t>stdio.h</a:t>
            </a:r>
            <a:r>
              <a:rPr lang="en-IN" sz="2000" dirty="0"/>
              <a:t>&gt; </a:t>
            </a:r>
          </a:p>
          <a:p>
            <a:pPr marL="0" indent="0">
              <a:buNone/>
            </a:pPr>
            <a:r>
              <a:rPr lang="en-IN" sz="2000" dirty="0"/>
              <a:t>#define YEARS_OLD 10 </a:t>
            </a:r>
          </a:p>
          <a:p>
            <a:pPr marL="0" indent="0">
              <a:buNone/>
            </a:pPr>
            <a:r>
              <a:rPr lang="en-IN" sz="2000" dirty="0" err="1"/>
              <a:t>int</a:t>
            </a:r>
            <a:r>
              <a:rPr lang="en-IN" sz="2000" dirty="0"/>
              <a:t> main() </a:t>
            </a:r>
          </a:p>
          <a:p>
            <a:pPr marL="0" indent="0">
              <a:buNone/>
            </a:pPr>
            <a:r>
              <a:rPr lang="en-IN" sz="2000" dirty="0"/>
              <a:t>{ </a:t>
            </a:r>
          </a:p>
          <a:p>
            <a:pPr marL="0" indent="0">
              <a:buNone/>
            </a:pPr>
            <a:r>
              <a:rPr lang="en-IN" sz="2000" dirty="0"/>
              <a:t>#</a:t>
            </a:r>
            <a:r>
              <a:rPr lang="en-IN" sz="2000" dirty="0" err="1"/>
              <a:t>ifdef</a:t>
            </a:r>
            <a:r>
              <a:rPr lang="en-IN" sz="2000" dirty="0"/>
              <a:t> YEARS_OLD </a:t>
            </a:r>
          </a:p>
          <a:p>
            <a:pPr marL="0" indent="0">
              <a:buNone/>
            </a:pPr>
            <a:r>
              <a:rPr lang="en-IN" sz="2000" dirty="0" err="1"/>
              <a:t>printf</a:t>
            </a:r>
            <a:r>
              <a:rPr lang="en-IN" sz="2000" dirty="0"/>
              <a:t>("</a:t>
            </a:r>
            <a:r>
              <a:rPr lang="en-IN" sz="2000" dirty="0" err="1"/>
              <a:t>TechOnTheNet</a:t>
            </a:r>
            <a:r>
              <a:rPr lang="en-IN" sz="2000" dirty="0"/>
              <a:t> is over %d years old.\n", YEARS_OLD); </a:t>
            </a:r>
          </a:p>
          <a:p>
            <a:pPr marL="0" indent="0">
              <a:buNone/>
            </a:pPr>
            <a:r>
              <a:rPr lang="en-IN" sz="2000" dirty="0"/>
              <a:t>#</a:t>
            </a:r>
            <a:r>
              <a:rPr lang="en-IN" sz="2000" dirty="0" err="1"/>
              <a:t>endif</a:t>
            </a:r>
            <a:r>
              <a:rPr lang="en-IN" sz="2000" dirty="0"/>
              <a:t> </a:t>
            </a:r>
          </a:p>
          <a:p>
            <a:pPr marL="0" indent="0">
              <a:buNone/>
            </a:pPr>
            <a:r>
              <a:rPr lang="en-IN" sz="2000" dirty="0" err="1"/>
              <a:t>printf</a:t>
            </a:r>
            <a:r>
              <a:rPr lang="en-IN" sz="2000" dirty="0"/>
              <a:t>("</a:t>
            </a:r>
            <a:r>
              <a:rPr lang="en-IN" sz="2000" dirty="0" err="1"/>
              <a:t>TechOnTheNet</a:t>
            </a:r>
            <a:r>
              <a:rPr lang="en-IN" sz="2000" dirty="0"/>
              <a:t> is a great resource.\n"); </a:t>
            </a:r>
          </a:p>
          <a:p>
            <a:pPr marL="0" indent="0">
              <a:buNone/>
            </a:pPr>
            <a:r>
              <a:rPr lang="en-IN" sz="2000" dirty="0"/>
              <a:t>return 0; </a:t>
            </a:r>
          </a:p>
          <a:p>
            <a:pPr marL="0" indent="0">
              <a:buNone/>
            </a:pPr>
            <a:r>
              <a:rPr lang="en-IN" sz="2000" dirty="0"/>
              <a:t>}</a:t>
            </a:r>
          </a:p>
        </p:txBody>
      </p:sp>
      <p:sp>
        <p:nvSpPr>
          <p:cNvPr id="4" name="Date Placeholder 3"/>
          <p:cNvSpPr>
            <a:spLocks noGrp="1"/>
          </p:cNvSpPr>
          <p:nvPr>
            <p:ph type="dt" sz="half" idx="10"/>
          </p:nvPr>
        </p:nvSpPr>
        <p:spPr/>
        <p:txBody>
          <a:bodyPr/>
          <a:lstStyle/>
          <a:p>
            <a:fld id="{57CB7C9C-E152-49FF-8BAD-652B19D6DC4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17</a:t>
            </a:fld>
            <a:endParaRPr lang="en-IN"/>
          </a:p>
        </p:txBody>
      </p:sp>
      <p:sp>
        <p:nvSpPr>
          <p:cNvPr id="7" name="Rectangle 6"/>
          <p:cNvSpPr/>
          <p:nvPr/>
        </p:nvSpPr>
        <p:spPr>
          <a:xfrm>
            <a:off x="467544" y="5013176"/>
            <a:ext cx="8316416" cy="1477328"/>
          </a:xfrm>
          <a:prstGeom prst="rect">
            <a:avLst/>
          </a:prstGeom>
        </p:spPr>
        <p:txBody>
          <a:bodyPr wrap="square">
            <a:spAutoFit/>
          </a:bodyPr>
          <a:lstStyle/>
          <a:p>
            <a:pPr marL="285750" indent="-285750">
              <a:buFont typeface="Arial" panose="020B0604020202020204" pitchFamily="34" charset="0"/>
              <a:buChar char="•"/>
            </a:pPr>
            <a:r>
              <a:rPr lang="en-IN" dirty="0"/>
              <a:t>In the C Programming Language, the #</a:t>
            </a:r>
            <a:r>
              <a:rPr lang="en-IN" dirty="0" err="1"/>
              <a:t>ifdef</a:t>
            </a:r>
            <a:r>
              <a:rPr lang="en-IN" dirty="0"/>
              <a:t> directive allows for conditional compilation.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a:t>
            </a:r>
            <a:r>
              <a:rPr lang="en-IN" dirty="0" err="1"/>
              <a:t>preprocessor</a:t>
            </a:r>
            <a:r>
              <a:rPr lang="en-IN" dirty="0"/>
              <a:t> determines if the provided macro exists before including the subsequent code in the compilation process.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568" y="3667285"/>
            <a:ext cx="4161432" cy="1345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338997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1A06C2-FD3D-483A-9C0F-786EF72A0213}"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170</a:t>
            </a:fld>
            <a:endParaRPr lang="en-IN"/>
          </a:p>
        </p:txBody>
      </p:sp>
      <p:sp>
        <p:nvSpPr>
          <p:cNvPr id="6" name="Rectangle 5"/>
          <p:cNvSpPr/>
          <p:nvPr/>
        </p:nvSpPr>
        <p:spPr>
          <a:xfrm>
            <a:off x="827584" y="1124744"/>
            <a:ext cx="7704856" cy="1938992"/>
          </a:xfrm>
          <a:prstGeom prst="rect">
            <a:avLst/>
          </a:prstGeom>
        </p:spPr>
        <p:txBody>
          <a:bodyPr wrap="square">
            <a:spAutoFit/>
          </a:bodyPr>
          <a:lstStyle/>
          <a:p>
            <a:pPr marL="285750" indent="-285750">
              <a:buFont typeface="Arial" panose="020B0604020202020204" pitchFamily="34" charset="0"/>
              <a:buChar char="•"/>
            </a:pPr>
            <a:r>
              <a:rPr lang="en-IN" sz="2400" dirty="0"/>
              <a:t>Some people think Unix and Linux as synonyms, but that's not true.</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b="1" dirty="0"/>
              <a:t>Linux is the clone of Unix. It has several features similar to Unix, still have some key differences.</a:t>
            </a:r>
          </a:p>
        </p:txBody>
      </p:sp>
    </p:spTree>
    <p:extLst>
      <p:ext uri="{BB962C8B-B14F-4D97-AF65-F5344CB8AC3E}">
        <p14:creationId xmlns:p14="http://schemas.microsoft.com/office/powerpoint/2010/main" val="6137601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F775433-2FE9-4058-92FD-D2D47823792D}"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171</a:t>
            </a:fld>
            <a:endParaRPr lang="en-IN"/>
          </a:p>
        </p:txBody>
      </p:sp>
      <p:sp>
        <p:nvSpPr>
          <p:cNvPr id="2" name="TextBox 1"/>
          <p:cNvSpPr txBox="1"/>
          <p:nvPr/>
        </p:nvSpPr>
        <p:spPr>
          <a:xfrm>
            <a:off x="1187624" y="1556792"/>
            <a:ext cx="53285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a:t>Difference between Linux and Unix??</a:t>
            </a:r>
          </a:p>
        </p:txBody>
      </p:sp>
    </p:spTree>
    <p:extLst>
      <p:ext uri="{BB962C8B-B14F-4D97-AF65-F5344CB8AC3E}">
        <p14:creationId xmlns:p14="http://schemas.microsoft.com/office/powerpoint/2010/main" val="10024785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A9E590-6C8B-4160-A767-E4AC127B22AA}"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172</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600075"/>
            <a:ext cx="842010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3923928" y="191683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3635896" y="31409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a:off x="2411760" y="407707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1763688" y="5085184"/>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7092280" y="486916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3851920" y="573325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a:off x="6084168" y="213285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a:off x="5796136" y="31409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5657646" y="429309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239924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A32FA5A-738C-4F7C-AD24-5486A7652BED}"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173</a:t>
            </a:fld>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03" y="620688"/>
            <a:ext cx="8439150" cy="5400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2339752" y="465313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5724128" y="49411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3923928" y="558924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a:off x="5796136" y="558924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1763688" y="227687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6804248" y="191683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63669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755576" y="1052736"/>
            <a:ext cx="3749675" cy="5147840"/>
          </a:xfrm>
        </p:spPr>
        <p:txBody>
          <a:bodyPr>
            <a:normAutofit/>
          </a:bodyPr>
          <a:lstStyle/>
          <a:p>
            <a:r>
              <a:rPr lang="en-US" altLang="en-US" sz="2400" dirty="0"/>
              <a:t>The operating system is divided </a:t>
            </a:r>
          </a:p>
          <a:p>
            <a:pPr lvl="1"/>
            <a:r>
              <a:rPr lang="en-US" altLang="en-US" sz="2400" dirty="0"/>
              <a:t>into a number of layers (levels), </a:t>
            </a:r>
          </a:p>
          <a:p>
            <a:pPr lvl="1"/>
            <a:r>
              <a:rPr lang="en-US" altLang="en-US" sz="2400" dirty="0"/>
              <a:t>each built on top of lower layers.  </a:t>
            </a:r>
          </a:p>
          <a:p>
            <a:pPr lvl="1"/>
            <a:r>
              <a:rPr lang="en-US" altLang="en-US" sz="2400" b="1" dirty="0"/>
              <a:t>The bottom layer (layer 0), is the hardware; </a:t>
            </a:r>
          </a:p>
          <a:p>
            <a:pPr lvl="1"/>
            <a:r>
              <a:rPr lang="en-US" altLang="en-US" sz="2400" b="1" dirty="0"/>
              <a:t>The highest (layer N) is the user interface.</a:t>
            </a:r>
          </a:p>
          <a:p>
            <a:endParaRPr lang="en-US" altLang="en-US" sz="2400" dirty="0"/>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4130A83-0330-47C7-8C20-D3253685BBC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174</a:t>
            </a:fld>
            <a:endParaRPr lang="en-IN"/>
          </a:p>
        </p:txBody>
      </p:sp>
    </p:spTree>
    <p:extLst>
      <p:ext uri="{BB962C8B-B14F-4D97-AF65-F5344CB8AC3E}">
        <p14:creationId xmlns:p14="http://schemas.microsoft.com/office/powerpoint/2010/main" val="34340922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539552" y="624892"/>
            <a:ext cx="4473773" cy="5147840"/>
          </a:xfrm>
        </p:spPr>
        <p:txBody>
          <a:bodyPr>
            <a:noAutofit/>
          </a:bodyPr>
          <a:lstStyle/>
          <a:p>
            <a:r>
              <a:rPr lang="en-US" altLang="en-US" sz="2400" dirty="0"/>
              <a:t>An OS layer say M, </a:t>
            </a:r>
          </a:p>
          <a:p>
            <a:pPr lvl="1"/>
            <a:r>
              <a:rPr lang="en-US" altLang="en-US" sz="2400" b="1" dirty="0"/>
              <a:t>consists of data structures and </a:t>
            </a:r>
          </a:p>
          <a:p>
            <a:pPr lvl="1"/>
            <a:r>
              <a:rPr lang="en-US" altLang="en-US" sz="2400" b="1" dirty="0"/>
              <a:t>a set of routines </a:t>
            </a:r>
          </a:p>
          <a:p>
            <a:pPr lvl="1"/>
            <a:r>
              <a:rPr lang="en-US" altLang="en-US" sz="2400" dirty="0"/>
              <a:t>that can be </a:t>
            </a:r>
            <a:r>
              <a:rPr lang="en-US" altLang="en-US" sz="2400" b="1" dirty="0"/>
              <a:t>invoked by higher layers. </a:t>
            </a:r>
          </a:p>
          <a:p>
            <a:pPr lvl="1"/>
            <a:r>
              <a:rPr lang="en-US" altLang="en-US" sz="2400" dirty="0"/>
              <a:t>Layer M </a:t>
            </a:r>
            <a:r>
              <a:rPr lang="en-US" altLang="en-US" sz="2400" b="1" dirty="0"/>
              <a:t>can invoke operations on lower layers. </a:t>
            </a:r>
          </a:p>
          <a:p>
            <a:endParaRPr lang="en-US" altLang="en-US" sz="2400" dirty="0"/>
          </a:p>
          <a:p>
            <a:r>
              <a:rPr lang="en-US" altLang="en-US" sz="2400" dirty="0"/>
              <a:t>With modularity, </a:t>
            </a:r>
          </a:p>
          <a:p>
            <a:pPr lvl="1"/>
            <a:r>
              <a:rPr lang="en-US" altLang="en-US" sz="2400" dirty="0"/>
              <a:t>layers are selected such that </a:t>
            </a:r>
          </a:p>
          <a:p>
            <a:pPr lvl="1"/>
            <a:r>
              <a:rPr lang="en-US" altLang="en-US" sz="2400" b="1" dirty="0"/>
              <a:t>each uses functions and services of only lower-level layers</a:t>
            </a:r>
          </a:p>
          <a:p>
            <a:endParaRPr lang="en-US" altLang="en-US" sz="2400" dirty="0"/>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80EAB96-DF9E-4301-9673-C424A7E14E29}"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175</a:t>
            </a:fld>
            <a:endParaRPr lang="en-IN"/>
          </a:p>
        </p:txBody>
      </p:sp>
    </p:spTree>
    <p:extLst>
      <p:ext uri="{BB962C8B-B14F-4D97-AF65-F5344CB8AC3E}">
        <p14:creationId xmlns:p14="http://schemas.microsoft.com/office/powerpoint/2010/main" val="38629930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347023" y="1268760"/>
            <a:ext cx="4701654" cy="4530725"/>
          </a:xfrm>
        </p:spPr>
        <p:txBody>
          <a:bodyPr>
            <a:noAutofit/>
          </a:bodyPr>
          <a:lstStyle/>
          <a:p>
            <a:r>
              <a:rPr lang="en-US" altLang="en-US" sz="2400" dirty="0"/>
              <a:t>It simplifies debugging and system verification.</a:t>
            </a:r>
          </a:p>
          <a:p>
            <a:r>
              <a:rPr lang="en-US" altLang="en-US" sz="2400" b="1" dirty="0"/>
              <a:t>The 1</a:t>
            </a:r>
            <a:r>
              <a:rPr lang="en-US" altLang="en-US" sz="2400" b="1" baseline="30000" dirty="0"/>
              <a:t>st</a:t>
            </a:r>
            <a:r>
              <a:rPr lang="en-US" altLang="en-US" sz="2400" b="1" dirty="0"/>
              <a:t> layer can be debugged </a:t>
            </a:r>
          </a:p>
          <a:p>
            <a:pPr lvl="1"/>
            <a:r>
              <a:rPr lang="en-US" altLang="en-US" sz="2400" b="1" dirty="0"/>
              <a:t>without any concern for the rest of the system.</a:t>
            </a:r>
          </a:p>
          <a:p>
            <a:r>
              <a:rPr lang="en-US" altLang="en-US" sz="2400" dirty="0"/>
              <a:t>Once the 1</a:t>
            </a:r>
            <a:r>
              <a:rPr lang="en-US" altLang="en-US" sz="2400" baseline="30000" dirty="0"/>
              <a:t>st</a:t>
            </a:r>
            <a:r>
              <a:rPr lang="en-US" altLang="en-US" sz="2400" dirty="0"/>
              <a:t> layer is debugged, </a:t>
            </a:r>
          </a:p>
          <a:p>
            <a:pPr lvl="1"/>
            <a:r>
              <a:rPr lang="en-US" altLang="en-US" sz="2400" dirty="0"/>
              <a:t>its correct functioning can be assumed while </a:t>
            </a:r>
          </a:p>
          <a:p>
            <a:pPr lvl="1"/>
            <a:r>
              <a:rPr lang="en-US" altLang="en-US" sz="2400" dirty="0"/>
              <a:t>the second layer is being debugged and so on.</a:t>
            </a: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383AEA0-598E-4A39-AE72-D6B92C4138A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176</a:t>
            </a:fld>
            <a:endParaRPr lang="en-IN"/>
          </a:p>
        </p:txBody>
      </p:sp>
    </p:spTree>
    <p:extLst>
      <p:ext uri="{BB962C8B-B14F-4D97-AF65-F5344CB8AC3E}">
        <p14:creationId xmlns:p14="http://schemas.microsoft.com/office/powerpoint/2010/main" val="20942513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806450" y="1233488"/>
            <a:ext cx="3749675" cy="4530725"/>
          </a:xfrm>
        </p:spPr>
        <p:txBody>
          <a:bodyPr>
            <a:normAutofit/>
          </a:bodyPr>
          <a:lstStyle/>
          <a:p>
            <a:r>
              <a:rPr lang="en-US" altLang="en-US" sz="2400" dirty="0"/>
              <a:t>If error arises during debugging of a particular layer, </a:t>
            </a:r>
          </a:p>
          <a:p>
            <a:pPr lvl="1"/>
            <a:r>
              <a:rPr lang="en-US" altLang="en-US" sz="2400" b="1" dirty="0"/>
              <a:t>the error must be on that layer, </a:t>
            </a:r>
          </a:p>
          <a:p>
            <a:pPr lvl="1"/>
            <a:r>
              <a:rPr lang="en-US" altLang="en-US" sz="2400" dirty="0"/>
              <a:t>because the </a:t>
            </a:r>
            <a:r>
              <a:rPr lang="en-US" altLang="en-US" sz="2400" b="1" dirty="0"/>
              <a:t>layers below it are already debugged.</a:t>
            </a: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BCE7AB4-16B9-4FCB-9D50-F436C355A895}"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177</a:t>
            </a:fld>
            <a:endParaRPr lang="en-IN"/>
          </a:p>
        </p:txBody>
      </p:sp>
    </p:spTree>
    <p:extLst>
      <p:ext uri="{BB962C8B-B14F-4D97-AF65-F5344CB8AC3E}">
        <p14:creationId xmlns:p14="http://schemas.microsoft.com/office/powerpoint/2010/main" val="1907393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800" dirty="0"/>
              <a:t>Moves as much from the kernel into user space</a:t>
            </a:r>
          </a:p>
          <a:p>
            <a:endParaRPr lang="en-US" altLang="en-US" sz="2800" b="1" dirty="0">
              <a:solidFill>
                <a:srgbClr val="3366FF"/>
              </a:solidFill>
            </a:endParaRPr>
          </a:p>
          <a:p>
            <a:r>
              <a:rPr lang="en-US" altLang="en-US" sz="2800" b="1" dirty="0">
                <a:solidFill>
                  <a:srgbClr val="3366FF"/>
                </a:solidFill>
              </a:rPr>
              <a:t>Mach </a:t>
            </a:r>
            <a:r>
              <a:rPr lang="en-US" altLang="en-US" sz="2800" dirty="0"/>
              <a:t>example of </a:t>
            </a:r>
            <a:r>
              <a:rPr lang="en-US" altLang="en-US" sz="2800" b="1" dirty="0">
                <a:solidFill>
                  <a:srgbClr val="3366FF"/>
                </a:solidFill>
              </a:rPr>
              <a:t>microkernel</a:t>
            </a:r>
          </a:p>
          <a:p>
            <a:pPr lvl="1"/>
            <a:r>
              <a:rPr lang="en-US" altLang="en-US" sz="2400" dirty="0"/>
              <a:t>Mac OS X kernel (</a:t>
            </a:r>
            <a:r>
              <a:rPr lang="en-US" altLang="en-US" sz="2400" b="1" dirty="0">
                <a:solidFill>
                  <a:srgbClr val="3366FF"/>
                </a:solidFill>
              </a:rPr>
              <a:t>Darwin</a:t>
            </a:r>
            <a:r>
              <a:rPr lang="en-US" altLang="en-US" sz="2400" dirty="0"/>
              <a:t>) partly based on Mach</a:t>
            </a:r>
            <a:endParaRPr lang="en-US" altLang="en-US" sz="700" dirty="0"/>
          </a:p>
          <a:p>
            <a:endParaRPr lang="en-US" altLang="en-US" sz="2800" dirty="0"/>
          </a:p>
          <a:p>
            <a:r>
              <a:rPr lang="en-US" altLang="en-US" sz="2800" dirty="0"/>
              <a:t>Communication takes place between user modules using </a:t>
            </a:r>
            <a:r>
              <a:rPr lang="en-US" altLang="en-US" sz="2800" b="1" dirty="0">
                <a:solidFill>
                  <a:srgbClr val="3366FF"/>
                </a:solidFill>
              </a:rPr>
              <a:t>message passing</a:t>
            </a:r>
          </a:p>
        </p:txBody>
      </p:sp>
      <p:sp>
        <p:nvSpPr>
          <p:cNvPr id="2" name="Date Placeholder 1"/>
          <p:cNvSpPr>
            <a:spLocks noGrp="1"/>
          </p:cNvSpPr>
          <p:nvPr>
            <p:ph type="dt" sz="half" idx="10"/>
          </p:nvPr>
        </p:nvSpPr>
        <p:spPr/>
        <p:txBody>
          <a:bodyPr/>
          <a:lstStyle/>
          <a:p>
            <a:fld id="{97041833-D303-4AD7-B334-CF08A13856B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178</a:t>
            </a:fld>
            <a:endParaRPr lang="en-IN"/>
          </a:p>
        </p:txBody>
      </p:sp>
      <p:sp>
        <p:nvSpPr>
          <p:cNvPr id="5" name="Frame 4"/>
          <p:cNvSpPr/>
          <p:nvPr/>
        </p:nvSpPr>
        <p:spPr>
          <a:xfrm>
            <a:off x="467544" y="1052736"/>
            <a:ext cx="8280920" cy="115212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974472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normAutofit fontScale="90000"/>
          </a:bodyPr>
          <a:lstStyle/>
          <a:p>
            <a:pPr eaLnBrk="1" hangingPunct="1"/>
            <a:r>
              <a:rPr lang="en-US" altLang="en-US"/>
              <a:t>Microkernel System Structure </a:t>
            </a:r>
            <a:endParaRPr lang="en-US" altLang="en-US" sz="2400"/>
          </a:p>
        </p:txBody>
      </p:sp>
      <p:pic>
        <p:nvPicPr>
          <p:cNvPr id="44035"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813" y="1282700"/>
            <a:ext cx="742791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33C0139D-E1F7-4639-BA6B-CF58E920FA7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179</a:t>
            </a:fld>
            <a:endParaRPr lang="en-IN"/>
          </a:p>
        </p:txBody>
      </p:sp>
    </p:spTree>
    <p:extLst>
      <p:ext uri="{BB962C8B-B14F-4D97-AF65-F5344CB8AC3E}">
        <p14:creationId xmlns:p14="http://schemas.microsoft.com/office/powerpoint/2010/main" val="3529643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marL="0" indent="0"/>
            <a:r>
              <a:rPr lang="en-IN" b="1" dirty="0"/>
              <a:t>Other directives</a:t>
            </a:r>
            <a:endParaRPr lang="en-IN" dirty="0"/>
          </a:p>
        </p:txBody>
      </p:sp>
      <p:sp>
        <p:nvSpPr>
          <p:cNvPr id="3" name="Content Placeholder 2"/>
          <p:cNvSpPr>
            <a:spLocks noGrp="1"/>
          </p:cNvSpPr>
          <p:nvPr>
            <p:ph idx="1"/>
          </p:nvPr>
        </p:nvSpPr>
        <p:spPr/>
        <p:txBody>
          <a:bodyPr>
            <a:normAutofit/>
          </a:bodyPr>
          <a:lstStyle/>
          <a:p>
            <a:r>
              <a:rPr lang="en-IN" sz="2400" dirty="0"/>
              <a:t>Apart from the above directives there are two more directives which are not commonly used. </a:t>
            </a:r>
          </a:p>
          <a:p>
            <a:r>
              <a:rPr lang="en-IN" sz="2400" dirty="0"/>
              <a:t>These are: </a:t>
            </a:r>
          </a:p>
          <a:p>
            <a:pPr lvl="1"/>
            <a:r>
              <a:rPr lang="en-IN" sz="2400" b="1" dirty="0">
                <a:solidFill>
                  <a:srgbClr val="FF0000"/>
                </a:solidFill>
              </a:rPr>
              <a:t>#</a:t>
            </a:r>
            <a:r>
              <a:rPr lang="en-IN" sz="2400" b="1" dirty="0" err="1">
                <a:solidFill>
                  <a:srgbClr val="FF0000"/>
                </a:solidFill>
              </a:rPr>
              <a:t>undef</a:t>
            </a:r>
            <a:r>
              <a:rPr lang="en-IN" sz="2400" b="1" dirty="0">
                <a:solidFill>
                  <a:srgbClr val="FF0000"/>
                </a:solidFill>
              </a:rPr>
              <a:t> Directive</a:t>
            </a:r>
          </a:p>
          <a:p>
            <a:pPr lvl="1"/>
            <a:r>
              <a:rPr lang="en-IN" sz="2400" b="1" dirty="0">
                <a:solidFill>
                  <a:srgbClr val="FF0000"/>
                </a:solidFill>
              </a:rPr>
              <a:t>#pragma Directive</a:t>
            </a:r>
          </a:p>
        </p:txBody>
      </p:sp>
      <p:sp>
        <p:nvSpPr>
          <p:cNvPr id="4" name="Date Placeholder 3"/>
          <p:cNvSpPr>
            <a:spLocks noGrp="1"/>
          </p:cNvSpPr>
          <p:nvPr>
            <p:ph type="dt" sz="half" idx="10"/>
          </p:nvPr>
        </p:nvSpPr>
        <p:spPr/>
        <p:txBody>
          <a:bodyPr/>
          <a:lstStyle/>
          <a:p>
            <a:fld id="{D04BDB7E-28A2-4D7E-8425-F977FAF5588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a:t>
            </a:fld>
            <a:endParaRPr lang="en-IN"/>
          </a:p>
        </p:txBody>
      </p:sp>
    </p:spTree>
    <p:extLst>
      <p:ext uri="{BB962C8B-B14F-4D97-AF65-F5344CB8AC3E}">
        <p14:creationId xmlns:p14="http://schemas.microsoft.com/office/powerpoint/2010/main" val="3717501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normAutofit fontScale="90000"/>
          </a:bodyPr>
          <a:lstStyle/>
          <a:p>
            <a:pPr eaLnBrk="1" hangingPunct="1"/>
            <a:r>
              <a:rPr lang="en-US" altLang="en-US" sz="3600" dirty="0"/>
              <a:t>Comparison-Microkernel System UNIX Kernel</a:t>
            </a:r>
            <a:r>
              <a:rPr lang="en-US" altLang="en-US" dirty="0"/>
              <a:t> </a:t>
            </a:r>
            <a:endParaRPr lang="en-US" altLang="en-US" sz="2400" dirty="0"/>
          </a:p>
        </p:txBody>
      </p:sp>
      <p:pic>
        <p:nvPicPr>
          <p:cNvPr id="44035"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725" y="1282700"/>
            <a:ext cx="4341291" cy="48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4669043-1A58-4F06-9C5E-FD571323411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180</a:t>
            </a:fld>
            <a:endParaRPr lang="en-IN"/>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453" y="1282700"/>
            <a:ext cx="4205089" cy="48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7977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pPr marL="0" indent="0">
              <a:buNone/>
            </a:pPr>
            <a:r>
              <a:rPr lang="en-US" altLang="en-US" sz="2400" dirty="0">
                <a:solidFill>
                  <a:schemeClr val="tx2"/>
                </a:solidFill>
              </a:rPr>
              <a:t>How?</a:t>
            </a:r>
          </a:p>
          <a:p>
            <a:r>
              <a:rPr lang="en-US" altLang="en-US" sz="2400" b="1" dirty="0"/>
              <a:t>Remove all non essential components from the kernel </a:t>
            </a:r>
            <a:r>
              <a:rPr lang="en-US" altLang="en-US" sz="2400" dirty="0"/>
              <a:t>and </a:t>
            </a:r>
          </a:p>
          <a:p>
            <a:pPr lvl="1"/>
            <a:r>
              <a:rPr lang="en-US" altLang="en-US" sz="2000" dirty="0"/>
              <a:t>implementing them as system and user level programs.</a:t>
            </a:r>
          </a:p>
          <a:p>
            <a:endParaRPr lang="en-US" altLang="en-US" sz="2400" b="1" dirty="0"/>
          </a:p>
          <a:p>
            <a:r>
              <a:rPr lang="en-US" altLang="en-US" sz="2400" b="1" dirty="0"/>
              <a:t>Result=Smaller=Micro Kernel</a:t>
            </a:r>
          </a:p>
          <a:p>
            <a:endParaRPr lang="en-US" altLang="en-US" sz="2400" dirty="0"/>
          </a:p>
          <a:p>
            <a:endParaRPr lang="en-US" altLang="en-US" sz="2400" dirty="0"/>
          </a:p>
        </p:txBody>
      </p:sp>
      <p:sp>
        <p:nvSpPr>
          <p:cNvPr id="2" name="Date Placeholder 1"/>
          <p:cNvSpPr>
            <a:spLocks noGrp="1"/>
          </p:cNvSpPr>
          <p:nvPr>
            <p:ph type="dt" sz="half" idx="10"/>
          </p:nvPr>
        </p:nvSpPr>
        <p:spPr/>
        <p:txBody>
          <a:bodyPr/>
          <a:lstStyle/>
          <a:p>
            <a:fld id="{7BD41200-93FE-4700-AEA7-B9D905492A2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181</a:t>
            </a:fld>
            <a:endParaRPr lang="en-IN"/>
          </a:p>
        </p:txBody>
      </p:sp>
    </p:spTree>
    <p:extLst>
      <p:ext uri="{BB962C8B-B14F-4D97-AF65-F5344CB8AC3E}">
        <p14:creationId xmlns:p14="http://schemas.microsoft.com/office/powerpoint/2010/main" val="32770944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539552" y="1108075"/>
            <a:ext cx="4392489" cy="4921250"/>
          </a:xfrm>
        </p:spPr>
        <p:txBody>
          <a:bodyPr>
            <a:normAutofit/>
          </a:bodyPr>
          <a:lstStyle/>
          <a:p>
            <a:pPr marL="0" indent="0">
              <a:buNone/>
            </a:pPr>
            <a:r>
              <a:rPr lang="en-US" altLang="en-US" sz="2400" dirty="0">
                <a:solidFill>
                  <a:schemeClr val="tx2"/>
                </a:solidFill>
              </a:rPr>
              <a:t>How?</a:t>
            </a:r>
          </a:p>
          <a:p>
            <a:r>
              <a:rPr lang="en-US" altLang="en-US" sz="2400" dirty="0"/>
              <a:t>Microkernels provide </a:t>
            </a:r>
          </a:p>
          <a:p>
            <a:pPr lvl="1"/>
            <a:r>
              <a:rPr lang="en-US" altLang="en-US" sz="2000" b="1" dirty="0"/>
              <a:t>minimal process and memory management, communication facility.</a:t>
            </a:r>
          </a:p>
          <a:p>
            <a:r>
              <a:rPr lang="en-US" altLang="en-US" sz="2400" dirty="0"/>
              <a:t>Main </a:t>
            </a:r>
            <a:r>
              <a:rPr lang="en-US" altLang="en-US" sz="2400" dirty="0" err="1"/>
              <a:t>fn</a:t>
            </a:r>
            <a:endParaRPr lang="en-US" altLang="en-US" sz="2400" dirty="0"/>
          </a:p>
          <a:p>
            <a:pPr lvl="1"/>
            <a:r>
              <a:rPr lang="en-US" altLang="en-US" sz="2000" b="1" dirty="0"/>
              <a:t>Provide a communication facility </a:t>
            </a:r>
          </a:p>
          <a:p>
            <a:pPr lvl="1"/>
            <a:r>
              <a:rPr lang="en-US" altLang="en-US" sz="2000" dirty="0"/>
              <a:t>between client program and various services that are also running in user space, </a:t>
            </a:r>
          </a:p>
          <a:p>
            <a:pPr lvl="1"/>
            <a:r>
              <a:rPr lang="en-US" altLang="en-US" sz="2000" b="1" dirty="0"/>
              <a:t>Communication provided by Message passing</a:t>
            </a:r>
          </a:p>
          <a:p>
            <a:endParaRPr lang="en-US" altLang="en-US" sz="2400" dirty="0"/>
          </a:p>
          <a:p>
            <a:endParaRPr lang="en-US" altLang="en-US" sz="2400" dirty="0"/>
          </a:p>
        </p:txBody>
      </p:sp>
      <p:sp>
        <p:nvSpPr>
          <p:cNvPr id="2" name="Date Placeholder 1"/>
          <p:cNvSpPr>
            <a:spLocks noGrp="1"/>
          </p:cNvSpPr>
          <p:nvPr>
            <p:ph type="dt" sz="half" idx="10"/>
          </p:nvPr>
        </p:nvSpPr>
        <p:spPr/>
        <p:txBody>
          <a:bodyPr/>
          <a:lstStyle/>
          <a:p>
            <a:fld id="{3D966B49-E00D-46A1-8F03-EC147AD97C8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182</a:t>
            </a:fld>
            <a:endParaRPr lang="en-IN"/>
          </a:p>
        </p:txBody>
      </p:sp>
      <p:pic>
        <p:nvPicPr>
          <p:cNvPr id="8"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790" y="1282700"/>
            <a:ext cx="4116359" cy="409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7051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pPr marL="0" indent="0">
              <a:buNone/>
            </a:pPr>
            <a:r>
              <a:rPr lang="en-US" altLang="en-US" sz="2400" dirty="0">
                <a:solidFill>
                  <a:schemeClr val="tx2"/>
                </a:solidFill>
              </a:rPr>
              <a:t>When ? Where?</a:t>
            </a:r>
          </a:p>
          <a:p>
            <a:r>
              <a:rPr lang="en-US" altLang="en-US" sz="2400" dirty="0"/>
              <a:t>As the UNIX OS expanded, kernel became large and difficult to manage.</a:t>
            </a:r>
          </a:p>
          <a:p>
            <a:endParaRPr lang="en-US" altLang="en-US" sz="2400" dirty="0"/>
          </a:p>
          <a:p>
            <a:r>
              <a:rPr lang="en-US" altLang="en-US" sz="2400" dirty="0"/>
              <a:t>In mid </a:t>
            </a:r>
            <a:r>
              <a:rPr lang="en-US" altLang="en-US" sz="2400" b="1" dirty="0"/>
              <a:t>1980s, researchers at Carnegie Mellon University developed an OS called Mach, </a:t>
            </a:r>
          </a:p>
          <a:p>
            <a:pPr lvl="1"/>
            <a:r>
              <a:rPr lang="en-US" altLang="en-US" sz="2000" dirty="0"/>
              <a:t>that </a:t>
            </a:r>
            <a:r>
              <a:rPr lang="en-US" altLang="en-US" sz="2000" b="1" dirty="0"/>
              <a:t>modularizes the kernel using The Microkernel approach.</a:t>
            </a:r>
          </a:p>
          <a:p>
            <a:endParaRPr lang="en-US" altLang="en-US" dirty="0"/>
          </a:p>
        </p:txBody>
      </p:sp>
      <p:sp>
        <p:nvSpPr>
          <p:cNvPr id="2" name="Date Placeholder 1"/>
          <p:cNvSpPr>
            <a:spLocks noGrp="1"/>
          </p:cNvSpPr>
          <p:nvPr>
            <p:ph type="dt" sz="half" idx="10"/>
          </p:nvPr>
        </p:nvSpPr>
        <p:spPr/>
        <p:txBody>
          <a:bodyPr/>
          <a:lstStyle/>
          <a:p>
            <a:fld id="{35F9D1DA-8515-44A1-BF72-B162ADEA82E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183</a:t>
            </a:fld>
            <a:endParaRPr lang="en-IN"/>
          </a:p>
        </p:txBody>
      </p:sp>
    </p:spTree>
    <p:extLst>
      <p:ext uri="{BB962C8B-B14F-4D97-AF65-F5344CB8AC3E}">
        <p14:creationId xmlns:p14="http://schemas.microsoft.com/office/powerpoint/2010/main" val="30886804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t>Benefits:</a:t>
            </a:r>
          </a:p>
          <a:p>
            <a:pPr lvl="1"/>
            <a:r>
              <a:rPr lang="en-US" altLang="en-US" sz="2400" b="1" dirty="0"/>
              <a:t>Easier to extend</a:t>
            </a:r>
            <a:r>
              <a:rPr lang="en-US" altLang="en-US" sz="2400" dirty="0"/>
              <a:t> a microkernel</a:t>
            </a:r>
          </a:p>
          <a:p>
            <a:pPr lvl="2"/>
            <a:r>
              <a:rPr lang="en-US" altLang="en-US" b="1" dirty="0"/>
              <a:t>All new services added to user space , no modification of the kernel</a:t>
            </a:r>
          </a:p>
          <a:p>
            <a:pPr lvl="1"/>
            <a:r>
              <a:rPr lang="en-US" altLang="en-US" sz="2400" b="1" dirty="0"/>
              <a:t>Easier to port </a:t>
            </a:r>
            <a:r>
              <a:rPr lang="en-US" altLang="en-US" sz="2400" dirty="0"/>
              <a:t>the operating system to new architectures</a:t>
            </a:r>
          </a:p>
          <a:p>
            <a:pPr lvl="2"/>
            <a:r>
              <a:rPr lang="en-US" altLang="en-US" b="1" dirty="0"/>
              <a:t>As no modifications to kernel, changes tend to be fewer, a smaller kernel</a:t>
            </a:r>
          </a:p>
        </p:txBody>
      </p:sp>
      <p:sp>
        <p:nvSpPr>
          <p:cNvPr id="2" name="Date Placeholder 1"/>
          <p:cNvSpPr>
            <a:spLocks noGrp="1"/>
          </p:cNvSpPr>
          <p:nvPr>
            <p:ph type="dt" sz="half" idx="10"/>
          </p:nvPr>
        </p:nvSpPr>
        <p:spPr/>
        <p:txBody>
          <a:bodyPr/>
          <a:lstStyle/>
          <a:p>
            <a:fld id="{CE183838-B181-4BD2-8D91-AA5A20505A4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184</a:t>
            </a:fld>
            <a:endParaRPr lang="en-IN"/>
          </a:p>
        </p:txBody>
      </p:sp>
    </p:spTree>
    <p:extLst>
      <p:ext uri="{BB962C8B-B14F-4D97-AF65-F5344CB8AC3E}">
        <p14:creationId xmlns:p14="http://schemas.microsoft.com/office/powerpoint/2010/main" val="38373224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t>Benefits:</a:t>
            </a:r>
          </a:p>
          <a:p>
            <a:pPr lvl="1"/>
            <a:r>
              <a:rPr lang="en-US" altLang="en-US" sz="2400" dirty="0"/>
              <a:t>More reliable (less code is running in kernel mode) and More secure</a:t>
            </a:r>
          </a:p>
          <a:p>
            <a:pPr lvl="2"/>
            <a:r>
              <a:rPr lang="en-US" altLang="en-US" b="1" dirty="0"/>
              <a:t>More services running as user rather than kernel, </a:t>
            </a:r>
          </a:p>
          <a:p>
            <a:pPr lvl="2"/>
            <a:endParaRPr lang="en-US" altLang="en-US" b="1" dirty="0"/>
          </a:p>
          <a:p>
            <a:pPr lvl="2"/>
            <a:r>
              <a:rPr lang="en-US" altLang="en-US" b="1" dirty="0"/>
              <a:t>If a service fails, the rest of the operating system remains untouched.</a:t>
            </a:r>
          </a:p>
        </p:txBody>
      </p:sp>
      <p:sp>
        <p:nvSpPr>
          <p:cNvPr id="2" name="Date Placeholder 1"/>
          <p:cNvSpPr>
            <a:spLocks noGrp="1"/>
          </p:cNvSpPr>
          <p:nvPr>
            <p:ph type="dt" sz="half" idx="10"/>
          </p:nvPr>
        </p:nvSpPr>
        <p:spPr/>
        <p:txBody>
          <a:bodyPr/>
          <a:lstStyle/>
          <a:p>
            <a:fld id="{72C0384E-751F-42FD-9603-DC24CA8F084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185</a:t>
            </a:fld>
            <a:endParaRPr lang="en-IN"/>
          </a:p>
        </p:txBody>
      </p:sp>
      <p:sp>
        <p:nvSpPr>
          <p:cNvPr id="5" name="Frame 4"/>
          <p:cNvSpPr/>
          <p:nvPr/>
        </p:nvSpPr>
        <p:spPr>
          <a:xfrm>
            <a:off x="899592" y="3356992"/>
            <a:ext cx="7848872" cy="12241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819300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t>Detriments:</a:t>
            </a:r>
          </a:p>
          <a:p>
            <a:pPr lvl="1"/>
            <a:r>
              <a:rPr lang="en-US" altLang="en-US" sz="2400" b="1" dirty="0"/>
              <a:t>Performance overhead </a:t>
            </a:r>
            <a:r>
              <a:rPr lang="en-US" altLang="en-US" sz="2400" dirty="0"/>
              <a:t>of user space to kernel space communication</a:t>
            </a:r>
          </a:p>
          <a:p>
            <a:endParaRPr lang="en-US" altLang="en-US" dirty="0"/>
          </a:p>
        </p:txBody>
      </p:sp>
      <p:sp>
        <p:nvSpPr>
          <p:cNvPr id="2" name="Date Placeholder 1"/>
          <p:cNvSpPr>
            <a:spLocks noGrp="1"/>
          </p:cNvSpPr>
          <p:nvPr>
            <p:ph type="dt" sz="half" idx="10"/>
          </p:nvPr>
        </p:nvSpPr>
        <p:spPr/>
        <p:txBody>
          <a:bodyPr/>
          <a:lstStyle/>
          <a:p>
            <a:fld id="{8C461B6E-1CC8-4EAE-8DEE-B7650DF0F99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186</a:t>
            </a:fld>
            <a:endParaRPr lang="en-IN"/>
          </a:p>
        </p:txBody>
      </p:sp>
      <p:pic>
        <p:nvPicPr>
          <p:cNvPr id="7"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2708920"/>
            <a:ext cx="7427912"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9706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p:txBody>
          <a:bodyPr>
            <a:normAutofit/>
          </a:bodyPr>
          <a:lstStyle/>
          <a:p>
            <a:r>
              <a:rPr lang="en-IN" sz="2400" dirty="0"/>
              <a:t>Linux Kernel is the core privileged executive that </a:t>
            </a:r>
          </a:p>
          <a:p>
            <a:pPr lvl="1"/>
            <a:r>
              <a:rPr lang="en-IN" sz="2000" dirty="0"/>
              <a:t>manages all system resources and </a:t>
            </a:r>
          </a:p>
          <a:p>
            <a:pPr lvl="1"/>
            <a:r>
              <a:rPr lang="en-IN" sz="2000" dirty="0"/>
              <a:t>that interacts directly with the computer hardware.</a:t>
            </a:r>
          </a:p>
          <a:p>
            <a:endParaRPr lang="en-IN" sz="2400" dirty="0"/>
          </a:p>
          <a:p>
            <a:r>
              <a:rPr lang="en-IN" sz="2400" dirty="0"/>
              <a:t>The Linux® kernel is </a:t>
            </a:r>
          </a:p>
          <a:p>
            <a:pPr lvl="1"/>
            <a:r>
              <a:rPr lang="en-IN" sz="2000" b="1" dirty="0"/>
              <a:t>the main component of a Linux operating system (OS) and </a:t>
            </a:r>
          </a:p>
          <a:p>
            <a:pPr lvl="1"/>
            <a:r>
              <a:rPr lang="en-IN" sz="2000" b="1" dirty="0"/>
              <a:t>is the core interface between a computer’s hardware and its processes. </a:t>
            </a:r>
          </a:p>
          <a:p>
            <a:pPr lvl="1"/>
            <a:r>
              <a:rPr lang="en-IN" sz="2000" dirty="0"/>
              <a:t>It communicates between the two, managing resources as efficiently as possible</a:t>
            </a:r>
          </a:p>
          <a:p>
            <a:endParaRPr lang="en-IN" sz="2400" dirty="0"/>
          </a:p>
          <a:p>
            <a:endParaRPr lang="en-IN" sz="2200" dirty="0"/>
          </a:p>
          <a:p>
            <a:endParaRPr lang="en-IN" sz="2200" dirty="0"/>
          </a:p>
          <a:p>
            <a:endParaRPr lang="en-IN" sz="2200" dirty="0"/>
          </a:p>
        </p:txBody>
      </p:sp>
      <p:sp>
        <p:nvSpPr>
          <p:cNvPr id="4" name="Date Placeholder 3"/>
          <p:cNvSpPr>
            <a:spLocks noGrp="1"/>
          </p:cNvSpPr>
          <p:nvPr>
            <p:ph type="dt" sz="half" idx="10"/>
          </p:nvPr>
        </p:nvSpPr>
        <p:spPr/>
        <p:txBody>
          <a:bodyPr/>
          <a:lstStyle/>
          <a:p>
            <a:fld id="{C20673D9-540E-4607-BC09-3FD85F0A4DC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187</a:t>
            </a:fld>
            <a:endParaRPr lang="en-IN"/>
          </a:p>
        </p:txBody>
      </p:sp>
      <p:sp>
        <p:nvSpPr>
          <p:cNvPr id="7" name="Frame 6"/>
          <p:cNvSpPr/>
          <p:nvPr/>
        </p:nvSpPr>
        <p:spPr>
          <a:xfrm>
            <a:off x="539552" y="3645024"/>
            <a:ext cx="6984776" cy="43204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1821989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1124744"/>
            <a:ext cx="8229600" cy="5001419"/>
          </a:xfrm>
        </p:spPr>
        <p:txBody>
          <a:bodyPr>
            <a:normAutofit/>
          </a:bodyPr>
          <a:lstStyle/>
          <a:p>
            <a:r>
              <a:rPr lang="en-IN" sz="2800" dirty="0"/>
              <a:t>The kernel is so named because—</a:t>
            </a:r>
          </a:p>
          <a:p>
            <a:pPr lvl="1"/>
            <a:r>
              <a:rPr lang="en-IN" sz="2400" b="1" dirty="0"/>
              <a:t>like a seed inside a hard shell</a:t>
            </a:r>
          </a:p>
          <a:p>
            <a:pPr lvl="1"/>
            <a:r>
              <a:rPr lang="en-IN" sz="2400" dirty="0"/>
              <a:t>it exists within the OS and </a:t>
            </a:r>
          </a:p>
          <a:p>
            <a:pPr lvl="1"/>
            <a:r>
              <a:rPr lang="en-IN" sz="2400" dirty="0"/>
              <a:t>controls </a:t>
            </a:r>
            <a:r>
              <a:rPr lang="en-IN" sz="2400" b="1" dirty="0"/>
              <a:t>all the major functions </a:t>
            </a:r>
            <a:r>
              <a:rPr lang="en-IN" sz="2400" dirty="0"/>
              <a:t>of the hardware</a:t>
            </a:r>
          </a:p>
          <a:p>
            <a:endParaRPr lang="en-IN" sz="2800" dirty="0"/>
          </a:p>
          <a:p>
            <a:endParaRPr lang="en-IN" sz="2800" dirty="0"/>
          </a:p>
          <a:p>
            <a:endParaRPr lang="en-IN" sz="2200" dirty="0"/>
          </a:p>
        </p:txBody>
      </p:sp>
      <p:sp>
        <p:nvSpPr>
          <p:cNvPr id="4" name="Date Placeholder 3"/>
          <p:cNvSpPr>
            <a:spLocks noGrp="1"/>
          </p:cNvSpPr>
          <p:nvPr>
            <p:ph type="dt" sz="half" idx="10"/>
          </p:nvPr>
        </p:nvSpPr>
        <p:spPr/>
        <p:txBody>
          <a:bodyPr/>
          <a:lstStyle/>
          <a:p>
            <a:fld id="{8C95EE62-67CA-41D6-A3FC-5C4D6FF5809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188</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429000"/>
            <a:ext cx="4968552"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04584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1268760"/>
            <a:ext cx="8229600" cy="4857403"/>
          </a:xfrm>
        </p:spPr>
        <p:txBody>
          <a:bodyPr>
            <a:normAutofit/>
          </a:bodyPr>
          <a:lstStyle/>
          <a:p>
            <a:r>
              <a:rPr lang="en-IN" sz="2400" dirty="0"/>
              <a:t>We need much more than this kernel </a:t>
            </a:r>
          </a:p>
          <a:p>
            <a:pPr lvl="1"/>
            <a:r>
              <a:rPr lang="en-IN" sz="2000" dirty="0"/>
              <a:t>to produce a full operating system.</a:t>
            </a:r>
          </a:p>
          <a:p>
            <a:endParaRPr lang="en-IN" sz="2400" dirty="0"/>
          </a:p>
          <a:p>
            <a:r>
              <a:rPr lang="en-IN" sz="2400" dirty="0"/>
              <a:t>The Linux kernel </a:t>
            </a:r>
          </a:p>
          <a:p>
            <a:pPr lvl="1"/>
            <a:r>
              <a:rPr lang="en-IN" sz="2000" b="1" dirty="0"/>
              <a:t>forms the core of the Linux project, but </a:t>
            </a:r>
          </a:p>
          <a:p>
            <a:pPr lvl="1"/>
            <a:r>
              <a:rPr lang="en-IN" sz="2000" b="1" dirty="0"/>
              <a:t>other components make up the complete Linux operating system</a:t>
            </a:r>
          </a:p>
          <a:p>
            <a:endParaRPr lang="en-IN" sz="2400" dirty="0"/>
          </a:p>
        </p:txBody>
      </p:sp>
      <p:sp>
        <p:nvSpPr>
          <p:cNvPr id="4" name="Date Placeholder 3"/>
          <p:cNvSpPr>
            <a:spLocks noGrp="1"/>
          </p:cNvSpPr>
          <p:nvPr>
            <p:ph type="dt" sz="half" idx="10"/>
          </p:nvPr>
        </p:nvSpPr>
        <p:spPr/>
        <p:txBody>
          <a:bodyPr/>
          <a:lstStyle/>
          <a:p>
            <a:fld id="{D7D452DD-1191-40B9-AE9E-C1CF3F17AA5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189</a:t>
            </a:fld>
            <a:endParaRPr lang="en-IN"/>
          </a:p>
        </p:txBody>
      </p:sp>
      <p:sp>
        <p:nvSpPr>
          <p:cNvPr id="7" name="Frame 6"/>
          <p:cNvSpPr/>
          <p:nvPr/>
        </p:nvSpPr>
        <p:spPr>
          <a:xfrm>
            <a:off x="107504" y="2348880"/>
            <a:ext cx="8712968" cy="17281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75483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marL="0" indent="0"/>
            <a:r>
              <a:rPr lang="en-IN" b="1" dirty="0"/>
              <a:t>Other directives</a:t>
            </a:r>
            <a:endParaRPr lang="en-IN" dirty="0"/>
          </a:p>
        </p:txBody>
      </p:sp>
      <p:sp>
        <p:nvSpPr>
          <p:cNvPr id="3" name="Content Placeholder 2"/>
          <p:cNvSpPr>
            <a:spLocks noGrp="1"/>
          </p:cNvSpPr>
          <p:nvPr>
            <p:ph idx="1"/>
          </p:nvPr>
        </p:nvSpPr>
        <p:spPr>
          <a:xfrm>
            <a:off x="457200" y="1196752"/>
            <a:ext cx="8229600" cy="4929411"/>
          </a:xfrm>
        </p:spPr>
        <p:txBody>
          <a:bodyPr>
            <a:normAutofit/>
          </a:bodyPr>
          <a:lstStyle/>
          <a:p>
            <a:r>
              <a:rPr lang="en-IN" sz="2000" b="1" dirty="0"/>
              <a:t>#</a:t>
            </a:r>
            <a:r>
              <a:rPr lang="en-IN" sz="2000" b="1" dirty="0" err="1"/>
              <a:t>undef</a:t>
            </a:r>
            <a:r>
              <a:rPr lang="en-IN" sz="2000" b="1" dirty="0"/>
              <a:t> Directive</a:t>
            </a:r>
            <a:r>
              <a:rPr lang="en-IN" sz="2000" dirty="0"/>
              <a:t>: </a:t>
            </a:r>
          </a:p>
          <a:p>
            <a:pPr lvl="1"/>
            <a:r>
              <a:rPr lang="en-IN" sz="2000" dirty="0"/>
              <a:t>The #</a:t>
            </a:r>
            <a:r>
              <a:rPr lang="en-IN" sz="2000" dirty="0" err="1"/>
              <a:t>undef</a:t>
            </a:r>
            <a:r>
              <a:rPr lang="en-IN" sz="2000" dirty="0"/>
              <a:t> directive is used to </a:t>
            </a:r>
            <a:r>
              <a:rPr lang="en-IN" sz="2000" dirty="0" err="1"/>
              <a:t>undefine</a:t>
            </a:r>
            <a:r>
              <a:rPr lang="en-IN" sz="2000" dirty="0"/>
              <a:t> an existing macro. This directive works as: </a:t>
            </a:r>
          </a:p>
          <a:p>
            <a:pPr lvl="2"/>
            <a:r>
              <a:rPr lang="en-IN" sz="2000" dirty="0"/>
              <a:t>#</a:t>
            </a:r>
            <a:r>
              <a:rPr lang="en-IN" sz="2000" dirty="0" err="1"/>
              <a:t>undef</a:t>
            </a:r>
            <a:r>
              <a:rPr lang="en-IN" sz="2000" dirty="0"/>
              <a:t> LIMIT </a:t>
            </a:r>
          </a:p>
          <a:p>
            <a:pPr lvl="2"/>
            <a:r>
              <a:rPr lang="en-IN" sz="2000" dirty="0"/>
              <a:t>Using this statement will </a:t>
            </a:r>
            <a:r>
              <a:rPr lang="en-IN" sz="2000" dirty="0" err="1"/>
              <a:t>undefine</a:t>
            </a:r>
            <a:r>
              <a:rPr lang="en-IN" sz="2000" dirty="0"/>
              <a:t> the existing macro LIMIT. </a:t>
            </a:r>
          </a:p>
          <a:p>
            <a:pPr lvl="2"/>
            <a:r>
              <a:rPr lang="en-IN" sz="2000" dirty="0"/>
              <a:t>After this statement every “#</a:t>
            </a:r>
            <a:r>
              <a:rPr lang="en-IN" sz="2000" dirty="0" err="1"/>
              <a:t>ifdef</a:t>
            </a:r>
            <a:r>
              <a:rPr lang="en-IN" sz="2000" dirty="0"/>
              <a:t> LIMIT” statement will evaluate to false.</a:t>
            </a:r>
          </a:p>
          <a:p>
            <a:pPr marL="914400" lvl="2" indent="0">
              <a:buNone/>
            </a:pPr>
            <a:r>
              <a:rPr lang="en-IN" sz="2000" dirty="0"/>
              <a:t> </a:t>
            </a:r>
          </a:p>
          <a:p>
            <a:r>
              <a:rPr lang="en-IN" sz="2000" b="1" dirty="0"/>
              <a:t>#pragma Directive</a:t>
            </a:r>
            <a:r>
              <a:rPr lang="en-IN" sz="2000" dirty="0"/>
              <a:t>: </a:t>
            </a:r>
          </a:p>
          <a:p>
            <a:pPr lvl="1"/>
            <a:r>
              <a:rPr lang="en-IN" sz="2000" dirty="0"/>
              <a:t>This directive is a special purpose directive and is used to turn on or off some features. </a:t>
            </a:r>
          </a:p>
          <a:p>
            <a:pPr lvl="1"/>
            <a:r>
              <a:rPr lang="en-IN" sz="2000" dirty="0"/>
              <a:t>This type of directives are compiler-specific, i.e., they vary from compiler to compiler. </a:t>
            </a:r>
          </a:p>
          <a:p>
            <a:endParaRPr lang="en-IN" dirty="0"/>
          </a:p>
        </p:txBody>
      </p:sp>
      <p:sp>
        <p:nvSpPr>
          <p:cNvPr id="4" name="Date Placeholder 3"/>
          <p:cNvSpPr>
            <a:spLocks noGrp="1"/>
          </p:cNvSpPr>
          <p:nvPr>
            <p:ph type="dt" sz="half" idx="10"/>
          </p:nvPr>
        </p:nvSpPr>
        <p:spPr/>
        <p:txBody>
          <a:bodyPr/>
          <a:lstStyle/>
          <a:p>
            <a:fld id="{78DA3A6D-9CC0-4370-AC57-441970D21DA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a:t>
            </a:fld>
            <a:endParaRPr lang="en-IN"/>
          </a:p>
        </p:txBody>
      </p:sp>
    </p:spTree>
    <p:extLst>
      <p:ext uri="{BB962C8B-B14F-4D97-AF65-F5344CB8AC3E}">
        <p14:creationId xmlns:p14="http://schemas.microsoft.com/office/powerpoint/2010/main" val="40209656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1268760"/>
            <a:ext cx="8229600" cy="4857403"/>
          </a:xfrm>
        </p:spPr>
        <p:txBody>
          <a:bodyPr>
            <a:normAutofit/>
          </a:bodyPr>
          <a:lstStyle/>
          <a:p>
            <a:r>
              <a:rPr lang="en-IN" sz="2400" dirty="0"/>
              <a:t>Whereas the </a:t>
            </a:r>
            <a:r>
              <a:rPr lang="en-IN" sz="2400" b="1" dirty="0"/>
              <a:t>Linux kernel </a:t>
            </a:r>
            <a:r>
              <a:rPr lang="en-IN" sz="2400" dirty="0"/>
              <a:t>is composed </a:t>
            </a:r>
          </a:p>
          <a:p>
            <a:pPr lvl="1"/>
            <a:r>
              <a:rPr lang="en-IN" sz="2400" b="1" dirty="0"/>
              <a:t>entirely of code written from scratch</a:t>
            </a:r>
            <a:r>
              <a:rPr lang="en-IN" sz="2400" dirty="0"/>
              <a:t> specifically for the  Linux project, </a:t>
            </a:r>
          </a:p>
          <a:p>
            <a:endParaRPr lang="en-IN" sz="2400" dirty="0"/>
          </a:p>
          <a:p>
            <a:r>
              <a:rPr lang="en-IN" sz="2400" b="1" dirty="0"/>
              <a:t>Linux system</a:t>
            </a:r>
            <a:r>
              <a:rPr lang="en-IN" sz="2400" dirty="0"/>
              <a:t> includes </a:t>
            </a:r>
          </a:p>
          <a:p>
            <a:pPr lvl="1"/>
            <a:r>
              <a:rPr lang="en-IN" sz="2400" dirty="0"/>
              <a:t>a multitude of components some written from </a:t>
            </a:r>
            <a:r>
              <a:rPr lang="en-IN" sz="2400" b="1" dirty="0"/>
              <a:t>scratch </a:t>
            </a:r>
          </a:p>
          <a:p>
            <a:pPr lvl="1"/>
            <a:r>
              <a:rPr lang="en-IN" sz="2400" b="1" dirty="0"/>
              <a:t>other borrowed </a:t>
            </a:r>
            <a:r>
              <a:rPr lang="en-IN" sz="2400" dirty="0"/>
              <a:t>from other development projects and </a:t>
            </a:r>
          </a:p>
          <a:p>
            <a:pPr lvl="1"/>
            <a:r>
              <a:rPr lang="en-IN" sz="2400" dirty="0"/>
              <a:t>others created in </a:t>
            </a:r>
            <a:r>
              <a:rPr lang="en-IN" sz="2400" b="1" dirty="0"/>
              <a:t>collaboration with other teams.</a:t>
            </a:r>
          </a:p>
          <a:p>
            <a:endParaRPr lang="en-IN" sz="2400" dirty="0"/>
          </a:p>
          <a:p>
            <a:endParaRPr lang="en-IN" sz="2400" dirty="0"/>
          </a:p>
        </p:txBody>
      </p:sp>
      <p:sp>
        <p:nvSpPr>
          <p:cNvPr id="4" name="Date Placeholder 3"/>
          <p:cNvSpPr>
            <a:spLocks noGrp="1"/>
          </p:cNvSpPr>
          <p:nvPr>
            <p:ph type="dt" sz="half" idx="10"/>
          </p:nvPr>
        </p:nvSpPr>
        <p:spPr/>
        <p:txBody>
          <a:bodyPr/>
          <a:lstStyle/>
          <a:p>
            <a:fld id="{D4B3C7B9-A5CB-48A4-948F-0B910127F04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190</a:t>
            </a:fld>
            <a:endParaRPr lang="en-IN"/>
          </a:p>
        </p:txBody>
      </p:sp>
    </p:spTree>
    <p:extLst>
      <p:ext uri="{BB962C8B-B14F-4D97-AF65-F5344CB8AC3E}">
        <p14:creationId xmlns:p14="http://schemas.microsoft.com/office/powerpoint/2010/main" val="37562432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p:txBody>
          <a:bodyPr>
            <a:normAutofit/>
          </a:bodyPr>
          <a:lstStyle/>
          <a:p>
            <a:r>
              <a:rPr lang="en-IN" sz="2200" dirty="0"/>
              <a:t>The kernel, if implemented properly, </a:t>
            </a:r>
          </a:p>
          <a:p>
            <a:pPr lvl="1"/>
            <a:r>
              <a:rPr lang="en-IN" sz="1800" b="1" dirty="0"/>
              <a:t>is invisible to the user, </a:t>
            </a:r>
          </a:p>
          <a:p>
            <a:pPr lvl="1"/>
            <a:r>
              <a:rPr lang="en-IN" sz="1800" b="1" dirty="0"/>
              <a:t>working in its own little world known as kernel space, </a:t>
            </a:r>
          </a:p>
          <a:p>
            <a:pPr lvl="1"/>
            <a:r>
              <a:rPr lang="en-IN" sz="1800" dirty="0"/>
              <a:t>where it allocates memory and </a:t>
            </a:r>
          </a:p>
          <a:p>
            <a:pPr lvl="1"/>
            <a:r>
              <a:rPr lang="en-IN" sz="1800" dirty="0"/>
              <a:t>keeps track of where everything is stored. </a:t>
            </a:r>
          </a:p>
          <a:p>
            <a:endParaRPr lang="en-IN" sz="2200" dirty="0"/>
          </a:p>
          <a:p>
            <a:r>
              <a:rPr lang="en-IN" sz="2200" b="1" dirty="0"/>
              <a:t>What the user sees—like web browsers and files—are known as the user space. </a:t>
            </a:r>
          </a:p>
          <a:p>
            <a:endParaRPr lang="en-IN" sz="2200" dirty="0"/>
          </a:p>
          <a:p>
            <a:r>
              <a:rPr lang="en-IN" sz="2200" b="1" dirty="0"/>
              <a:t>These applications interact with the kernel </a:t>
            </a:r>
          </a:p>
          <a:p>
            <a:pPr lvl="1"/>
            <a:r>
              <a:rPr lang="en-IN" sz="1800" b="1" dirty="0"/>
              <a:t>through a system call interface (SCI).</a:t>
            </a:r>
          </a:p>
          <a:p>
            <a:endParaRPr lang="en-IN" sz="2200" b="1" dirty="0"/>
          </a:p>
          <a:p>
            <a:endParaRPr lang="en-IN" dirty="0"/>
          </a:p>
        </p:txBody>
      </p:sp>
      <p:sp>
        <p:nvSpPr>
          <p:cNvPr id="4" name="Date Placeholder 3"/>
          <p:cNvSpPr>
            <a:spLocks noGrp="1"/>
          </p:cNvSpPr>
          <p:nvPr>
            <p:ph type="dt" sz="half" idx="10"/>
          </p:nvPr>
        </p:nvSpPr>
        <p:spPr/>
        <p:txBody>
          <a:bodyPr/>
          <a:lstStyle/>
          <a:p>
            <a:fld id="{F86C96AA-197B-4A3D-870D-C554B081CAB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191</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a:t>Courtesy: https://www.redhat.com/en/topics/linux/what-is-the-linux-kernel</a:t>
            </a:r>
          </a:p>
        </p:txBody>
      </p:sp>
      <p:sp>
        <p:nvSpPr>
          <p:cNvPr id="8" name="Frame 7"/>
          <p:cNvSpPr/>
          <p:nvPr/>
        </p:nvSpPr>
        <p:spPr>
          <a:xfrm>
            <a:off x="323528" y="4581128"/>
            <a:ext cx="8424936" cy="144945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8935801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p:txBody>
          <a:bodyPr>
            <a:normAutofit/>
          </a:bodyPr>
          <a:lstStyle/>
          <a:p>
            <a:r>
              <a:rPr lang="en-IN" sz="2200" dirty="0"/>
              <a:t>Think about it like this. </a:t>
            </a:r>
          </a:p>
          <a:p>
            <a:endParaRPr lang="en-IN" sz="2200" dirty="0"/>
          </a:p>
          <a:p>
            <a:r>
              <a:rPr lang="en-IN" sz="2200" dirty="0"/>
              <a:t>The kernel is a busy personal assistant for a powerful executive (the hardware). </a:t>
            </a:r>
          </a:p>
          <a:p>
            <a:r>
              <a:rPr lang="en-IN" sz="2200" dirty="0"/>
              <a:t>It’s the assistant’s job to relay messages and requests (processes) from employees and the public (users) to the executive, </a:t>
            </a:r>
          </a:p>
          <a:p>
            <a:r>
              <a:rPr lang="en-IN" sz="2200" dirty="0"/>
              <a:t>to remember what is stored where (memory), and </a:t>
            </a:r>
          </a:p>
          <a:p>
            <a:r>
              <a:rPr lang="en-IN" sz="2200" dirty="0"/>
              <a:t>to determine who has access to the executive at any given time and for how long.</a:t>
            </a:r>
          </a:p>
          <a:p>
            <a:endParaRPr lang="en-IN" dirty="0"/>
          </a:p>
        </p:txBody>
      </p:sp>
      <p:sp>
        <p:nvSpPr>
          <p:cNvPr id="4" name="Date Placeholder 3"/>
          <p:cNvSpPr>
            <a:spLocks noGrp="1"/>
          </p:cNvSpPr>
          <p:nvPr>
            <p:ph type="dt" sz="half" idx="10"/>
          </p:nvPr>
        </p:nvSpPr>
        <p:spPr/>
        <p:txBody>
          <a:bodyPr/>
          <a:lstStyle/>
          <a:p>
            <a:fld id="{4A676BD8-951D-4614-A417-9638F80A127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192</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a:t>Courtesy: https://www.redhat.com/en/topics/linux/what-is-the-linux-kernel</a:t>
            </a:r>
          </a:p>
        </p:txBody>
      </p:sp>
    </p:spTree>
    <p:extLst>
      <p:ext uri="{BB962C8B-B14F-4D97-AF65-F5344CB8AC3E}">
        <p14:creationId xmlns:p14="http://schemas.microsoft.com/office/powerpoint/2010/main" val="11948602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Where the kernel fits within the OS?</a:t>
            </a:r>
          </a:p>
        </p:txBody>
      </p:sp>
      <p:sp>
        <p:nvSpPr>
          <p:cNvPr id="3" name="Content Placeholder 2"/>
          <p:cNvSpPr>
            <a:spLocks noGrp="1"/>
          </p:cNvSpPr>
          <p:nvPr>
            <p:ph idx="1"/>
          </p:nvPr>
        </p:nvSpPr>
        <p:spPr>
          <a:xfrm>
            <a:off x="107504" y="1268760"/>
            <a:ext cx="5760640" cy="4857403"/>
          </a:xfrm>
        </p:spPr>
        <p:txBody>
          <a:bodyPr>
            <a:normAutofit fontScale="92500" lnSpcReduction="10000"/>
          </a:bodyPr>
          <a:lstStyle/>
          <a:p>
            <a:pPr marL="0" indent="0">
              <a:buNone/>
            </a:pPr>
            <a:r>
              <a:rPr lang="en-IN" sz="2200" dirty="0"/>
              <a:t>To put the kernel in context, you can think of a Linux machine as having 3 layers:</a:t>
            </a:r>
          </a:p>
          <a:p>
            <a:endParaRPr lang="en-IN" sz="2200" dirty="0"/>
          </a:p>
          <a:p>
            <a:r>
              <a:rPr lang="en-IN" sz="2200" dirty="0"/>
              <a:t>The hardware</a:t>
            </a:r>
          </a:p>
          <a:p>
            <a:endParaRPr lang="en-IN" sz="2200" dirty="0"/>
          </a:p>
          <a:p>
            <a:r>
              <a:rPr lang="en-IN" sz="2200" dirty="0"/>
              <a:t>The Linux kernel: The core of the OS. (See? It’s right in the middle.) It’s software residing in memory that tells the CPU what to do.</a:t>
            </a:r>
          </a:p>
          <a:p>
            <a:endParaRPr lang="en-IN" sz="2200" dirty="0"/>
          </a:p>
          <a:p>
            <a:r>
              <a:rPr lang="en-IN" sz="2200" dirty="0"/>
              <a:t>User processes: These are the running programs that the kernel manages. </a:t>
            </a:r>
          </a:p>
          <a:p>
            <a:pPr lvl="1"/>
            <a:r>
              <a:rPr lang="en-IN" sz="1800" dirty="0"/>
              <a:t>User processes are what collectively make up user space. </a:t>
            </a:r>
          </a:p>
          <a:p>
            <a:pPr lvl="1"/>
            <a:r>
              <a:rPr lang="en-IN" sz="1800" dirty="0"/>
              <a:t>The kernel also allows these processes and servers to communicate with each other (known as inter-process communication, or IPC).</a:t>
            </a:r>
            <a:endParaRPr lang="en-IN" dirty="0"/>
          </a:p>
        </p:txBody>
      </p:sp>
      <p:sp>
        <p:nvSpPr>
          <p:cNvPr id="4" name="Date Placeholder 3"/>
          <p:cNvSpPr>
            <a:spLocks noGrp="1"/>
          </p:cNvSpPr>
          <p:nvPr>
            <p:ph type="dt" sz="half" idx="10"/>
          </p:nvPr>
        </p:nvSpPr>
        <p:spPr/>
        <p:txBody>
          <a:bodyPr/>
          <a:lstStyle/>
          <a:p>
            <a:fld id="{0DDCC309-0693-4E7B-AA3B-18C2F0104E3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193</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a:t>Courtesy: https://www.redhat.com/en/topics/linux/what-is-the-linux-kernel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412776"/>
            <a:ext cx="298782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1984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marL="0" indent="0">
              <a:buNone/>
            </a:pPr>
            <a:r>
              <a:rPr lang="en-IN" sz="2000" dirty="0"/>
              <a:t>The </a:t>
            </a:r>
            <a:r>
              <a:rPr lang="en-IN" sz="2000" b="1" dirty="0"/>
              <a:t>Core Subsystems</a:t>
            </a:r>
            <a:r>
              <a:rPr lang="en-IN" sz="2000" dirty="0"/>
              <a:t> of the </a:t>
            </a:r>
            <a:r>
              <a:rPr lang="en-IN" sz="2000" b="1" dirty="0"/>
              <a:t>Linux Kernel</a:t>
            </a:r>
            <a:r>
              <a:rPr lang="en-IN" sz="2000" dirty="0"/>
              <a:t> are as follows:</a:t>
            </a:r>
          </a:p>
          <a:p>
            <a:r>
              <a:rPr lang="en-IN" sz="2000" dirty="0"/>
              <a:t>The Process Scheduler/ Process management</a:t>
            </a:r>
          </a:p>
          <a:p>
            <a:r>
              <a:rPr lang="en-IN" sz="2000" dirty="0"/>
              <a:t>The Memory Management Unit (MMU)</a:t>
            </a:r>
          </a:p>
          <a:p>
            <a:r>
              <a:rPr lang="en-IN" sz="2000" dirty="0"/>
              <a:t>The Virtual File System (VFS) /File management</a:t>
            </a:r>
          </a:p>
          <a:p>
            <a:r>
              <a:rPr lang="en-IN" sz="2000" dirty="0"/>
              <a:t>The Networking Unit </a:t>
            </a:r>
          </a:p>
          <a:p>
            <a:r>
              <a:rPr lang="en-IN" sz="2000" dirty="0"/>
              <a:t>Inter-Process Communication Unit </a:t>
            </a:r>
          </a:p>
          <a:p>
            <a:r>
              <a:rPr lang="en-IN" sz="2000" dirty="0"/>
              <a:t>Device management/ I/O management</a:t>
            </a:r>
          </a:p>
          <a:p>
            <a:endParaRPr lang="en-IN" dirty="0"/>
          </a:p>
        </p:txBody>
      </p:sp>
      <p:sp>
        <p:nvSpPr>
          <p:cNvPr id="4" name="Date Placeholder 3"/>
          <p:cNvSpPr>
            <a:spLocks noGrp="1"/>
          </p:cNvSpPr>
          <p:nvPr>
            <p:ph type="dt" sz="half" idx="10"/>
          </p:nvPr>
        </p:nvSpPr>
        <p:spPr/>
        <p:txBody>
          <a:bodyPr/>
          <a:lstStyle/>
          <a:p>
            <a:fld id="{4CFB72F9-18B5-46E8-BF64-DFA3513BDAF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194</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501008"/>
            <a:ext cx="741682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Linux Kernel</a:t>
            </a:r>
          </a:p>
        </p:txBody>
      </p:sp>
    </p:spTree>
    <p:extLst>
      <p:ext uri="{BB962C8B-B14F-4D97-AF65-F5344CB8AC3E}">
        <p14:creationId xmlns:p14="http://schemas.microsoft.com/office/powerpoint/2010/main" val="13263977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3CBC92C8-F41F-44B3-BBBE-30A370983E3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195</a:t>
            </a:fld>
            <a:endParaRPr lang="en-IN"/>
          </a:p>
        </p:txBody>
      </p:sp>
      <p:pic>
        <p:nvPicPr>
          <p:cNvPr id="3074" name="Picture 2" descr="What Is Kernel?&#10;●&#10;central module of an operating system (OS)&#10;●&#10;the part of the operating system that loads first, and it r..."/>
          <p:cNvPicPr>
            <a:picLocks noChangeAspect="1" noChangeArrowheads="1"/>
          </p:cNvPicPr>
          <p:nvPr/>
        </p:nvPicPr>
        <p:blipFill rotWithShape="1">
          <a:blip r:embed="rId2">
            <a:extLst>
              <a:ext uri="{28A0092B-C50C-407E-A947-70E740481C1C}">
                <a14:useLocalDpi xmlns:a14="http://schemas.microsoft.com/office/drawing/2010/main" val="0"/>
              </a:ext>
            </a:extLst>
          </a:blip>
          <a:srcRect l="4306" r="2676" b="8651"/>
          <a:stretch/>
        </p:blipFill>
        <p:spPr bwMode="auto">
          <a:xfrm>
            <a:off x="467544" y="1673665"/>
            <a:ext cx="8208912" cy="441963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Linux Kernel</a:t>
            </a:r>
          </a:p>
        </p:txBody>
      </p:sp>
    </p:spTree>
    <p:extLst>
      <p:ext uri="{BB962C8B-B14F-4D97-AF65-F5344CB8AC3E}">
        <p14:creationId xmlns:p14="http://schemas.microsoft.com/office/powerpoint/2010/main" val="27599916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692696"/>
            <a:ext cx="8229600" cy="4525963"/>
          </a:xfrm>
        </p:spPr>
        <p:txBody>
          <a:bodyPr>
            <a:normAutofit/>
          </a:bodyPr>
          <a:lstStyle/>
          <a:p>
            <a:r>
              <a:rPr lang="en-IN" sz="2400" dirty="0"/>
              <a:t>It is often mistaken that </a:t>
            </a:r>
            <a:r>
              <a:rPr lang="en-IN" sz="2400" b="1" dirty="0"/>
              <a:t>Linus Torvalds has developed Linux OS, </a:t>
            </a:r>
          </a:p>
          <a:p>
            <a:pPr lvl="1"/>
            <a:r>
              <a:rPr lang="en-IN" sz="2000" b="1" dirty="0"/>
              <a:t>but actually he is only responsible for development of Linux kernel.</a:t>
            </a:r>
          </a:p>
          <a:p>
            <a:endParaRPr lang="en-IN" sz="2400" dirty="0"/>
          </a:p>
          <a:p>
            <a:r>
              <a:rPr lang="en-IN" sz="2400" dirty="0"/>
              <a:t> </a:t>
            </a:r>
            <a:r>
              <a:rPr lang="en-IN" sz="2400" b="1" dirty="0"/>
              <a:t>Complete Linux system = Kernel + GNU system utilities and libraries + other management scripts + installation scripts</a:t>
            </a:r>
            <a:r>
              <a:rPr lang="en-IN" sz="2400" dirty="0"/>
              <a:t>.</a:t>
            </a:r>
          </a:p>
        </p:txBody>
      </p:sp>
      <p:sp>
        <p:nvSpPr>
          <p:cNvPr id="4" name="Date Placeholder 3"/>
          <p:cNvSpPr>
            <a:spLocks noGrp="1"/>
          </p:cNvSpPr>
          <p:nvPr>
            <p:ph type="dt" sz="half" idx="10"/>
          </p:nvPr>
        </p:nvSpPr>
        <p:spPr/>
        <p:txBody>
          <a:bodyPr/>
          <a:lstStyle/>
          <a:p>
            <a:fld id="{5EDC4E99-10CD-4EF2-82E1-C16409E4C56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196</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Linux Kernel</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12976"/>
            <a:ext cx="698477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65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p:txBody>
          <a:bodyPr>
            <a:normAutofit fontScale="92500"/>
          </a:bodyPr>
          <a:lstStyle/>
          <a:p>
            <a:r>
              <a:rPr lang="en-IN" sz="2400" dirty="0"/>
              <a:t>A shell is special user program which provide an interface to user to use operating system services. </a:t>
            </a:r>
          </a:p>
          <a:p>
            <a:pPr lvl="1"/>
            <a:r>
              <a:rPr lang="en-IN" sz="2400" dirty="0"/>
              <a:t>Shell accept </a:t>
            </a:r>
            <a:r>
              <a:rPr lang="en-IN" sz="2400" b="1" u="sng" dirty="0"/>
              <a:t>human readable commands</a:t>
            </a:r>
            <a:r>
              <a:rPr lang="en-IN" sz="2400" dirty="0"/>
              <a:t> from user and </a:t>
            </a:r>
            <a:r>
              <a:rPr lang="en-IN" sz="2400" b="1" u="sng" dirty="0"/>
              <a:t>convert them into something which kernel can understand.</a:t>
            </a:r>
          </a:p>
          <a:p>
            <a:pPr lvl="1"/>
            <a:endParaRPr lang="en-IN" sz="2400" b="1" u="sng" dirty="0"/>
          </a:p>
          <a:p>
            <a:pPr lvl="1"/>
            <a:r>
              <a:rPr lang="en-IN" sz="2400" dirty="0"/>
              <a:t>It is a </a:t>
            </a:r>
            <a:r>
              <a:rPr lang="en-IN" sz="2400" b="1" u="sng" dirty="0"/>
              <a:t>command language interpreter </a:t>
            </a:r>
            <a:r>
              <a:rPr lang="en-IN" sz="2400" dirty="0"/>
              <a:t>that execute commands read from input devices such as keyboards or from files. </a:t>
            </a:r>
          </a:p>
          <a:p>
            <a:pPr lvl="1"/>
            <a:endParaRPr lang="en-IN" sz="2400" dirty="0"/>
          </a:p>
          <a:p>
            <a:pPr lvl="1"/>
            <a:r>
              <a:rPr lang="en-IN" sz="2400" b="1" dirty="0"/>
              <a:t>The shell gets started when the user logs in or start the terminal.</a:t>
            </a:r>
          </a:p>
          <a:p>
            <a:pPr marL="457200" lvl="1" indent="0">
              <a:buNone/>
            </a:pPr>
            <a:r>
              <a:rPr lang="en-IN" sz="2400" dirty="0"/>
              <a:t> </a:t>
            </a:r>
          </a:p>
        </p:txBody>
      </p:sp>
      <p:sp>
        <p:nvSpPr>
          <p:cNvPr id="4" name="Date Placeholder 3"/>
          <p:cNvSpPr>
            <a:spLocks noGrp="1"/>
          </p:cNvSpPr>
          <p:nvPr>
            <p:ph type="dt" sz="half" idx="10"/>
          </p:nvPr>
        </p:nvSpPr>
        <p:spPr/>
        <p:txBody>
          <a:bodyPr/>
          <a:lstStyle/>
          <a:p>
            <a:fld id="{4CD124DD-EA6D-45AF-8569-DC88043F222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197</a:t>
            </a:fld>
            <a:endParaRPr lang="en-IN"/>
          </a:p>
        </p:txBody>
      </p:sp>
      <p:sp>
        <p:nvSpPr>
          <p:cNvPr id="7" name="Frame 6"/>
          <p:cNvSpPr/>
          <p:nvPr/>
        </p:nvSpPr>
        <p:spPr>
          <a:xfrm>
            <a:off x="251520" y="4437112"/>
            <a:ext cx="8568952" cy="10081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350275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a:xfrm>
            <a:off x="457200" y="1340768"/>
            <a:ext cx="8229600" cy="4525963"/>
          </a:xfrm>
        </p:spPr>
        <p:txBody>
          <a:bodyPr/>
          <a:lstStyle/>
          <a:p>
            <a:pPr marL="0" indent="0">
              <a:buNone/>
            </a:pPr>
            <a:r>
              <a:rPr lang="en-IN" sz="2400" dirty="0"/>
              <a:t>Shell is broadly classified into two categories-</a:t>
            </a:r>
          </a:p>
          <a:p>
            <a:r>
              <a:rPr lang="en-IN" sz="2400" dirty="0"/>
              <a:t>Command Line Shell</a:t>
            </a:r>
          </a:p>
          <a:p>
            <a:r>
              <a:rPr lang="en-IN" sz="2400" dirty="0"/>
              <a:t>Graphical shell</a:t>
            </a:r>
          </a:p>
          <a:p>
            <a:endParaRPr lang="en-IN" dirty="0"/>
          </a:p>
        </p:txBody>
      </p:sp>
      <p:sp>
        <p:nvSpPr>
          <p:cNvPr id="4" name="Date Placeholder 3"/>
          <p:cNvSpPr>
            <a:spLocks noGrp="1"/>
          </p:cNvSpPr>
          <p:nvPr>
            <p:ph type="dt" sz="half" idx="10"/>
          </p:nvPr>
        </p:nvSpPr>
        <p:spPr/>
        <p:txBody>
          <a:bodyPr/>
          <a:lstStyle/>
          <a:p>
            <a:fld id="{1C444322-48DE-49B1-A462-9FF9E1A8D5A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198</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73466"/>
            <a:ext cx="698477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67933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r>
              <a:rPr lang="en-IN" sz="1800" dirty="0"/>
              <a:t>Shell can be accessed by user using a command line interface. </a:t>
            </a:r>
          </a:p>
          <a:p>
            <a:endParaRPr lang="en-IN" sz="1800" dirty="0"/>
          </a:p>
          <a:p>
            <a:r>
              <a:rPr lang="en-IN" sz="1800" dirty="0"/>
              <a:t>A special program called </a:t>
            </a:r>
          </a:p>
          <a:p>
            <a:pPr lvl="1"/>
            <a:r>
              <a:rPr lang="en-IN" sz="1800" b="1" dirty="0"/>
              <a:t>Terminal</a:t>
            </a:r>
            <a:r>
              <a:rPr lang="en-IN" sz="1800" dirty="0"/>
              <a:t> in </a:t>
            </a:r>
            <a:r>
              <a:rPr lang="en-IN" sz="1800" dirty="0" err="1"/>
              <a:t>linux</a:t>
            </a:r>
            <a:r>
              <a:rPr lang="en-IN" sz="1800" dirty="0"/>
              <a:t>/</a:t>
            </a:r>
            <a:r>
              <a:rPr lang="en-IN" sz="1800" dirty="0" err="1"/>
              <a:t>macOS</a:t>
            </a:r>
            <a:r>
              <a:rPr lang="en-IN" sz="1800" dirty="0"/>
              <a:t> or </a:t>
            </a:r>
          </a:p>
          <a:p>
            <a:pPr lvl="1"/>
            <a:r>
              <a:rPr lang="en-IN" sz="1800" b="1" dirty="0"/>
              <a:t>Command Prompt</a:t>
            </a:r>
            <a:r>
              <a:rPr lang="en-IN" sz="1800" dirty="0"/>
              <a:t> in Windows OS </a:t>
            </a:r>
          </a:p>
          <a:p>
            <a:pPr lvl="1"/>
            <a:r>
              <a:rPr lang="en-IN" sz="1800" dirty="0"/>
              <a:t>is provided to type in the human readable commands such as “cat”, “ls” etc. for execution. The result is then displayed on the terminal to the user. </a:t>
            </a:r>
          </a:p>
          <a:p>
            <a:endParaRPr lang="en-IN" sz="1800" dirty="0"/>
          </a:p>
          <a:p>
            <a:r>
              <a:rPr lang="en-IN" sz="1800" dirty="0"/>
              <a:t>A terminal in Ubuntu 16.4 system looks like this –</a:t>
            </a:r>
          </a:p>
          <a:p>
            <a:endParaRPr lang="en-IN" sz="1800" dirty="0"/>
          </a:p>
        </p:txBody>
      </p:sp>
      <p:sp>
        <p:nvSpPr>
          <p:cNvPr id="4" name="Date Placeholder 3"/>
          <p:cNvSpPr>
            <a:spLocks noGrp="1"/>
          </p:cNvSpPr>
          <p:nvPr>
            <p:ph type="dt" sz="half" idx="10"/>
          </p:nvPr>
        </p:nvSpPr>
        <p:spPr/>
        <p:txBody>
          <a:bodyPr/>
          <a:lstStyle/>
          <a:p>
            <a:fld id="{62D9795B-5EB7-4CC9-9CC3-6F3C4C8FD26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199</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3717032"/>
            <a:ext cx="7105650"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974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90066"/>
          </a:xfrm>
        </p:spPr>
        <p:txBody>
          <a:bodyPr>
            <a:noAutofit/>
          </a:bodyPr>
          <a:lstStyle/>
          <a:p>
            <a:r>
              <a:rPr lang="en-IN" sz="3600" dirty="0">
                <a:solidFill>
                  <a:srgbClr val="C00000"/>
                </a:solidFill>
              </a:rPr>
              <a:t>System programming</a:t>
            </a:r>
          </a:p>
        </p:txBody>
      </p:sp>
      <p:sp>
        <p:nvSpPr>
          <p:cNvPr id="3" name="Content Placeholder 2"/>
          <p:cNvSpPr>
            <a:spLocks noGrp="1"/>
          </p:cNvSpPr>
          <p:nvPr>
            <p:ph idx="1"/>
          </p:nvPr>
        </p:nvSpPr>
        <p:spPr>
          <a:xfrm>
            <a:off x="467544" y="2348880"/>
            <a:ext cx="8229600" cy="2941787"/>
          </a:xfrm>
        </p:spPr>
        <p:txBody>
          <a:bodyPr>
            <a:normAutofit/>
          </a:bodyPr>
          <a:lstStyle/>
          <a:p>
            <a:r>
              <a:rPr lang="en-IN" sz="2400" b="1" dirty="0"/>
              <a:t>System Programming</a:t>
            </a:r>
            <a:r>
              <a:rPr lang="en-IN" sz="2400" dirty="0"/>
              <a:t> can be defined as act of building Systems Software using System Programming Languages. </a:t>
            </a:r>
          </a:p>
          <a:p>
            <a:endParaRPr lang="en-IN" sz="2400" dirty="0"/>
          </a:p>
          <a:p>
            <a:endParaRPr lang="en-IN" sz="2400" dirty="0"/>
          </a:p>
        </p:txBody>
      </p:sp>
      <p:sp>
        <p:nvSpPr>
          <p:cNvPr id="4" name="Date Placeholder 3"/>
          <p:cNvSpPr>
            <a:spLocks noGrp="1"/>
          </p:cNvSpPr>
          <p:nvPr>
            <p:ph type="dt" sz="half" idx="10"/>
          </p:nvPr>
        </p:nvSpPr>
        <p:spPr/>
        <p:txBody>
          <a:bodyPr/>
          <a:lstStyle/>
          <a:p>
            <a:fld id="{12CF9D9E-846D-4A56-82AA-F7824B0B82E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a:t>
            </a:fld>
            <a:endParaRPr lang="en-IN"/>
          </a:p>
        </p:txBody>
      </p:sp>
    </p:spTree>
    <p:extLst>
      <p:ext uri="{BB962C8B-B14F-4D97-AF65-F5344CB8AC3E}">
        <p14:creationId xmlns:p14="http://schemas.microsoft.com/office/powerpoint/2010/main" val="2265299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04F86A-90AE-42D0-9784-24A11AEB617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a:t>
            </a:fld>
            <a:endParaRPr lang="en-IN"/>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1760" y="1441561"/>
            <a:ext cx="432048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457200" y="274638"/>
            <a:ext cx="8686800" cy="77809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700"/>
              <a:t>How a program, using C compiler, is executed on a host machine ?</a:t>
            </a:r>
            <a:endParaRPr lang="en-IN" dirty="0"/>
          </a:p>
        </p:txBody>
      </p:sp>
    </p:spTree>
    <p:extLst>
      <p:ext uri="{BB962C8B-B14F-4D97-AF65-F5344CB8AC3E}">
        <p14:creationId xmlns:p14="http://schemas.microsoft.com/office/powerpoint/2010/main" val="22848008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r>
              <a:rPr lang="en-IN" sz="2000" dirty="0"/>
              <a:t>Working with command line shell is bit difficult for the beginners because it’s hard to memorize so many commands. </a:t>
            </a:r>
          </a:p>
          <a:p>
            <a:endParaRPr lang="en-IN" sz="2000" dirty="0"/>
          </a:p>
          <a:p>
            <a:r>
              <a:rPr lang="en-IN" sz="2000" b="1" dirty="0"/>
              <a:t>It is very powerful, it allows user to store commands in a file and execute them together. This way any repetitive task can be easily automated. </a:t>
            </a:r>
          </a:p>
          <a:p>
            <a:endParaRPr lang="en-IN" sz="2000" dirty="0"/>
          </a:p>
          <a:p>
            <a:r>
              <a:rPr lang="en-IN" sz="2000" dirty="0"/>
              <a:t>These files are usually called </a:t>
            </a:r>
            <a:r>
              <a:rPr lang="en-IN" sz="2000" b="1" dirty="0"/>
              <a:t>batch files</a:t>
            </a:r>
            <a:r>
              <a:rPr lang="en-IN" sz="2000" dirty="0"/>
              <a:t> in Windows and </a:t>
            </a:r>
            <a:r>
              <a:rPr lang="en-IN" sz="2000" b="1" dirty="0"/>
              <a:t>Shell</a:t>
            </a:r>
            <a:r>
              <a:rPr lang="en-IN" sz="2000" dirty="0"/>
              <a:t> Scripts in Linux/</a:t>
            </a:r>
            <a:r>
              <a:rPr lang="en-IN" sz="2000" dirty="0" err="1"/>
              <a:t>macOS</a:t>
            </a:r>
            <a:r>
              <a:rPr lang="en-IN" sz="2000" dirty="0"/>
              <a:t> systems. </a:t>
            </a:r>
          </a:p>
          <a:p>
            <a:endParaRPr lang="en-IN" dirty="0"/>
          </a:p>
        </p:txBody>
      </p:sp>
      <p:sp>
        <p:nvSpPr>
          <p:cNvPr id="4" name="Date Placeholder 3"/>
          <p:cNvSpPr>
            <a:spLocks noGrp="1"/>
          </p:cNvSpPr>
          <p:nvPr>
            <p:ph type="dt" sz="half" idx="10"/>
          </p:nvPr>
        </p:nvSpPr>
        <p:spPr/>
        <p:txBody>
          <a:bodyPr/>
          <a:lstStyle/>
          <a:p>
            <a:fld id="{3CB6F94F-CBA6-4470-8436-87E044FD2FE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200</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3508598"/>
            <a:ext cx="7105650" cy="2800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8095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Graphical Shells</a:t>
            </a:r>
            <a:endParaRPr lang="en-IN" dirty="0"/>
          </a:p>
        </p:txBody>
      </p:sp>
      <p:sp>
        <p:nvSpPr>
          <p:cNvPr id="3" name="Content Placeholder 2"/>
          <p:cNvSpPr>
            <a:spLocks noGrp="1"/>
          </p:cNvSpPr>
          <p:nvPr>
            <p:ph idx="1"/>
          </p:nvPr>
        </p:nvSpPr>
        <p:spPr>
          <a:xfrm>
            <a:off x="460375" y="1124744"/>
            <a:ext cx="8229600" cy="4525963"/>
          </a:xfrm>
        </p:spPr>
        <p:txBody>
          <a:bodyPr>
            <a:normAutofit/>
          </a:bodyPr>
          <a:lstStyle/>
          <a:p>
            <a:r>
              <a:rPr lang="en-IN" sz="2400" dirty="0"/>
              <a:t>Provide means for manipulating programs based on graphical user interface (GUI), </a:t>
            </a:r>
          </a:p>
          <a:p>
            <a:pPr lvl="1"/>
            <a:r>
              <a:rPr lang="en-IN" sz="1800" dirty="0"/>
              <a:t>by allowing for operations such as opening, closing, moving and resizing windows, as well as switching focus between windows. </a:t>
            </a:r>
          </a:p>
          <a:p>
            <a:r>
              <a:rPr lang="en-IN" sz="2400" b="1" dirty="0"/>
              <a:t>Window OS or Ubuntu OS can be considered as good example which provide GUI to user for interacting with program. </a:t>
            </a:r>
          </a:p>
          <a:p>
            <a:r>
              <a:rPr lang="en-IN" sz="2400" dirty="0"/>
              <a:t>User do not need to type in command for every actions.</a:t>
            </a:r>
          </a:p>
          <a:p>
            <a:endParaRPr lang="en-IN" dirty="0"/>
          </a:p>
        </p:txBody>
      </p:sp>
      <p:sp>
        <p:nvSpPr>
          <p:cNvPr id="4" name="Date Placeholder 3"/>
          <p:cNvSpPr>
            <a:spLocks noGrp="1"/>
          </p:cNvSpPr>
          <p:nvPr>
            <p:ph type="dt" sz="half" idx="10"/>
          </p:nvPr>
        </p:nvSpPr>
        <p:spPr/>
        <p:txBody>
          <a:bodyPr/>
          <a:lstStyle/>
          <a:p>
            <a:fld id="{ADDB3CC6-0500-4E97-89DE-DDD1579F7D2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201</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45303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Shells</a:t>
            </a:r>
            <a:endParaRPr lang="en-IN" dirty="0"/>
          </a:p>
        </p:txBody>
      </p:sp>
      <p:sp>
        <p:nvSpPr>
          <p:cNvPr id="3" name="Content Placeholder 2"/>
          <p:cNvSpPr>
            <a:spLocks noGrp="1"/>
          </p:cNvSpPr>
          <p:nvPr>
            <p:ph idx="1"/>
          </p:nvPr>
        </p:nvSpPr>
        <p:spPr>
          <a:xfrm>
            <a:off x="457200" y="692696"/>
            <a:ext cx="8229600" cy="5544616"/>
          </a:xfrm>
        </p:spPr>
        <p:txBody>
          <a:bodyPr>
            <a:normAutofit/>
          </a:bodyPr>
          <a:lstStyle/>
          <a:p>
            <a:endParaRPr lang="en-IN" dirty="0"/>
          </a:p>
          <a:p>
            <a:r>
              <a:rPr lang="en-IN" sz="2800" b="1" dirty="0"/>
              <a:t>There are several shells </a:t>
            </a:r>
            <a:r>
              <a:rPr lang="en-IN" sz="2800" dirty="0"/>
              <a:t>are available for Linux systems.</a:t>
            </a:r>
          </a:p>
          <a:p>
            <a:r>
              <a:rPr lang="en-IN" sz="2800" dirty="0"/>
              <a:t>Each shell does the same job but </a:t>
            </a:r>
            <a:r>
              <a:rPr lang="en-IN" sz="2800" b="1" dirty="0"/>
              <a:t>understand different commands and provide different built in functions.</a:t>
            </a:r>
          </a:p>
        </p:txBody>
      </p:sp>
      <p:sp>
        <p:nvSpPr>
          <p:cNvPr id="4" name="Date Placeholder 3"/>
          <p:cNvSpPr>
            <a:spLocks noGrp="1"/>
          </p:cNvSpPr>
          <p:nvPr>
            <p:ph type="dt" sz="half" idx="10"/>
          </p:nvPr>
        </p:nvSpPr>
        <p:spPr/>
        <p:txBody>
          <a:bodyPr/>
          <a:lstStyle/>
          <a:p>
            <a:fld id="{BD577CED-8D93-4380-9C65-8E4D9835DD0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202</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https://cdn.mindmajix.com/blog/images/linux-0203-1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5" y="3429000"/>
            <a:ext cx="4680520" cy="295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1419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Autofit/>
          </a:bodyPr>
          <a:lstStyle/>
          <a:p>
            <a:r>
              <a:rPr lang="en-IN" sz="3600" b="1" dirty="0"/>
              <a:t>Shell Types</a:t>
            </a:r>
          </a:p>
        </p:txBody>
      </p:sp>
      <p:sp>
        <p:nvSpPr>
          <p:cNvPr id="3" name="Content Placeholder 2"/>
          <p:cNvSpPr>
            <a:spLocks noGrp="1"/>
          </p:cNvSpPr>
          <p:nvPr>
            <p:ph idx="1"/>
          </p:nvPr>
        </p:nvSpPr>
        <p:spPr/>
        <p:txBody>
          <a:bodyPr>
            <a:normAutofit/>
          </a:bodyPr>
          <a:lstStyle/>
          <a:p>
            <a:r>
              <a:rPr lang="en-IN" sz="2400" dirty="0"/>
              <a:t>In UNIX there are two major types of shells:</a:t>
            </a:r>
          </a:p>
          <a:p>
            <a:pPr lvl="1"/>
            <a:r>
              <a:rPr lang="en-IN" sz="2400" dirty="0"/>
              <a:t>The Bourne shell. </a:t>
            </a:r>
          </a:p>
          <a:p>
            <a:pPr lvl="2"/>
            <a:r>
              <a:rPr lang="en-IN" b="1" dirty="0"/>
              <a:t>If you are using a Bourne-type shell, the default prompt is the $ character.</a:t>
            </a:r>
          </a:p>
          <a:p>
            <a:pPr lvl="1"/>
            <a:r>
              <a:rPr lang="en-IN" sz="2400" dirty="0"/>
              <a:t>The C shell. </a:t>
            </a:r>
          </a:p>
          <a:p>
            <a:pPr lvl="2"/>
            <a:r>
              <a:rPr lang="en-IN" b="1" dirty="0"/>
              <a:t>If you are using a C-type shell, the default prompt is the % character.</a:t>
            </a:r>
          </a:p>
          <a:p>
            <a:endParaRPr lang="en-IN" sz="2400" dirty="0"/>
          </a:p>
        </p:txBody>
      </p:sp>
      <p:sp>
        <p:nvSpPr>
          <p:cNvPr id="4" name="Rectangle 3"/>
          <p:cNvSpPr/>
          <p:nvPr/>
        </p:nvSpPr>
        <p:spPr>
          <a:xfrm>
            <a:off x="1043608" y="5805264"/>
            <a:ext cx="7128792" cy="307777"/>
          </a:xfrm>
          <a:prstGeom prst="rect">
            <a:avLst/>
          </a:prstGeom>
        </p:spPr>
        <p:txBody>
          <a:bodyPr wrap="square">
            <a:spAutoFit/>
          </a:bodyPr>
          <a:lstStyle/>
          <a:p>
            <a:r>
              <a:rPr lang="en-IN" sz="1400" dirty="0"/>
              <a:t>https://www.tutorialspoint.com/unix/unix-what-is-shell.htm</a:t>
            </a:r>
          </a:p>
        </p:txBody>
      </p:sp>
      <p:sp>
        <p:nvSpPr>
          <p:cNvPr id="5" name="Date Placeholder 4"/>
          <p:cNvSpPr>
            <a:spLocks noGrp="1"/>
          </p:cNvSpPr>
          <p:nvPr>
            <p:ph type="dt" sz="half" idx="10"/>
          </p:nvPr>
        </p:nvSpPr>
        <p:spPr/>
        <p:txBody>
          <a:bodyPr/>
          <a:lstStyle/>
          <a:p>
            <a:fld id="{3FDA23D8-B07B-4CD8-BCC7-6F19197A82C8}" type="datetime1">
              <a:rPr lang="en-IN" smtClean="0"/>
              <a:t>05/12/23</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D697688D-08EA-446C-9BF7-11E914784ACB}" type="slidenum">
              <a:rPr lang="en-IN" smtClean="0"/>
              <a:t>203</a:t>
            </a:fld>
            <a:endParaRPr lang="en-IN"/>
          </a:p>
        </p:txBody>
      </p:sp>
    </p:spTree>
    <p:extLst>
      <p:ext uri="{BB962C8B-B14F-4D97-AF65-F5344CB8AC3E}">
        <p14:creationId xmlns:p14="http://schemas.microsoft.com/office/powerpoint/2010/main" val="25943804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There are again various subcategories for Bourne Shell which are listed as follows −</a:t>
            </a:r>
          </a:p>
          <a:p>
            <a:pPr lvl="1"/>
            <a:r>
              <a:rPr lang="en-IN" sz="2400" b="1" dirty="0"/>
              <a:t>Bourne shell ( </a:t>
            </a:r>
            <a:r>
              <a:rPr lang="en-IN" sz="2400" b="1" dirty="0" err="1"/>
              <a:t>sh</a:t>
            </a:r>
            <a:r>
              <a:rPr lang="en-IN" sz="2400" b="1" dirty="0"/>
              <a:t>)</a:t>
            </a:r>
          </a:p>
          <a:p>
            <a:pPr lvl="1"/>
            <a:r>
              <a:rPr lang="en-IN" sz="2400" b="1" dirty="0" err="1"/>
              <a:t>Korn</a:t>
            </a:r>
            <a:r>
              <a:rPr lang="en-IN" sz="2400" b="1" dirty="0"/>
              <a:t> shell ( </a:t>
            </a:r>
            <a:r>
              <a:rPr lang="en-IN" sz="2400" b="1" dirty="0" err="1"/>
              <a:t>ksh</a:t>
            </a:r>
            <a:r>
              <a:rPr lang="en-IN" sz="2400" b="1" dirty="0"/>
              <a:t>)</a:t>
            </a:r>
          </a:p>
          <a:p>
            <a:pPr lvl="1"/>
            <a:r>
              <a:rPr lang="en-IN" sz="2400" b="1" dirty="0"/>
              <a:t>Bourne Again shell ( bash)</a:t>
            </a:r>
          </a:p>
          <a:p>
            <a:pPr lvl="1"/>
            <a:r>
              <a:rPr lang="en-IN" sz="2400" b="1" dirty="0"/>
              <a:t>POSIX shell</a:t>
            </a:r>
          </a:p>
          <a:p>
            <a:pPr lvl="1"/>
            <a:endParaRPr lang="en-IN" sz="2400" dirty="0"/>
          </a:p>
          <a:p>
            <a:r>
              <a:rPr lang="en-IN" sz="2400" dirty="0"/>
              <a:t>The different C-type shells follow −</a:t>
            </a:r>
          </a:p>
          <a:p>
            <a:pPr lvl="1"/>
            <a:r>
              <a:rPr lang="en-IN" sz="2400" b="1" dirty="0"/>
              <a:t>C shell ( </a:t>
            </a:r>
            <a:r>
              <a:rPr lang="en-IN" sz="2400" b="1" dirty="0" err="1"/>
              <a:t>csh</a:t>
            </a:r>
            <a:r>
              <a:rPr lang="en-IN" sz="2400" b="1" dirty="0"/>
              <a:t>)</a:t>
            </a:r>
          </a:p>
          <a:p>
            <a:pPr lvl="1"/>
            <a:r>
              <a:rPr lang="en-IN" sz="2400" b="1" dirty="0"/>
              <a:t>TENEX/TOPS C shell ( </a:t>
            </a:r>
            <a:r>
              <a:rPr lang="en-IN" sz="2400" b="1" dirty="0" err="1"/>
              <a:t>tcsh</a:t>
            </a:r>
            <a:r>
              <a:rPr lang="en-IN" sz="2400" b="1" dirty="0"/>
              <a:t>)</a:t>
            </a:r>
          </a:p>
          <a:p>
            <a:endParaRPr lang="en-IN"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a:t>Shell Types</a:t>
            </a:r>
            <a:endParaRPr lang="en-IN" sz="2800" b="1" dirty="0"/>
          </a:p>
        </p:txBody>
      </p:sp>
      <p:sp>
        <p:nvSpPr>
          <p:cNvPr id="2" name="Date Placeholder 1"/>
          <p:cNvSpPr>
            <a:spLocks noGrp="1"/>
          </p:cNvSpPr>
          <p:nvPr>
            <p:ph type="dt" sz="half" idx="10"/>
          </p:nvPr>
        </p:nvSpPr>
        <p:spPr/>
        <p:txBody>
          <a:bodyPr/>
          <a:lstStyle/>
          <a:p>
            <a:fld id="{9170266B-F7A6-4EE3-8BC7-67DED51FFCB8}"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204</a:t>
            </a:fld>
            <a:endParaRPr lang="en-IN"/>
          </a:p>
        </p:txBody>
      </p:sp>
    </p:spTree>
    <p:extLst>
      <p:ext uri="{BB962C8B-B14F-4D97-AF65-F5344CB8AC3E}">
        <p14:creationId xmlns:p14="http://schemas.microsoft.com/office/powerpoint/2010/main" val="13029249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original UNIX shell was written in the </a:t>
            </a:r>
            <a:r>
              <a:rPr lang="en-IN" sz="2400" b="1" dirty="0"/>
              <a:t>mid-1970s by Stephen R. Bourne while he was at AT&amp;T Bell Labs in New Jersey.</a:t>
            </a:r>
          </a:p>
          <a:p>
            <a:endParaRPr lang="en-IN" sz="2400" dirty="0"/>
          </a:p>
          <a:p>
            <a:r>
              <a:rPr lang="en-IN" sz="2400" b="1" dirty="0"/>
              <a:t>The Bourne shell was the first shell to appear on UNIX systems, thus it is referred to as "the shell".</a:t>
            </a:r>
          </a:p>
          <a:p>
            <a:endParaRPr lang="en-IN" sz="2400" b="1"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a:t>Shell Types</a:t>
            </a:r>
            <a:endParaRPr lang="en-IN" sz="2800" b="1" dirty="0"/>
          </a:p>
        </p:txBody>
      </p:sp>
      <p:sp>
        <p:nvSpPr>
          <p:cNvPr id="2" name="Date Placeholder 1"/>
          <p:cNvSpPr>
            <a:spLocks noGrp="1"/>
          </p:cNvSpPr>
          <p:nvPr>
            <p:ph type="dt" sz="half" idx="10"/>
          </p:nvPr>
        </p:nvSpPr>
        <p:spPr/>
        <p:txBody>
          <a:bodyPr/>
          <a:lstStyle/>
          <a:p>
            <a:fld id="{4B5DC553-2F78-473E-9A76-63048587662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205</a:t>
            </a:fld>
            <a:endParaRPr lang="en-IN"/>
          </a:p>
        </p:txBody>
      </p:sp>
    </p:spTree>
    <p:extLst>
      <p:ext uri="{BB962C8B-B14F-4D97-AF65-F5344CB8AC3E}">
        <p14:creationId xmlns:p14="http://schemas.microsoft.com/office/powerpoint/2010/main" val="304709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dirty="0"/>
              <a:t>CSH (C </a:t>
            </a:r>
            <a:r>
              <a:rPr lang="en-IN" dirty="0" err="1"/>
              <a:t>SHell</a:t>
            </a:r>
            <a:r>
              <a:rPr lang="en-IN" dirty="0"/>
              <a:t>)</a:t>
            </a:r>
          </a:p>
        </p:txBody>
      </p:sp>
      <p:sp>
        <p:nvSpPr>
          <p:cNvPr id="3" name="Content Placeholder 2"/>
          <p:cNvSpPr>
            <a:spLocks noGrp="1"/>
          </p:cNvSpPr>
          <p:nvPr>
            <p:ph idx="1"/>
          </p:nvPr>
        </p:nvSpPr>
        <p:spPr>
          <a:xfrm>
            <a:off x="457200" y="692696"/>
            <a:ext cx="8229600" cy="5544616"/>
          </a:xfrm>
        </p:spPr>
        <p:txBody>
          <a:bodyPr>
            <a:normAutofit fontScale="62500" lnSpcReduction="20000"/>
          </a:bodyPr>
          <a:lstStyle/>
          <a:p>
            <a:endParaRPr lang="en-IN" dirty="0"/>
          </a:p>
          <a:p>
            <a:r>
              <a:rPr lang="en-IN" sz="4000" dirty="0"/>
              <a:t>The C Shell –</a:t>
            </a:r>
          </a:p>
          <a:p>
            <a:endParaRPr lang="en-IN" sz="4000" dirty="0"/>
          </a:p>
          <a:p>
            <a:r>
              <a:rPr lang="en-IN" sz="4000" dirty="0"/>
              <a:t>Denoted as </a:t>
            </a:r>
            <a:r>
              <a:rPr lang="en-IN" sz="4000" dirty="0" err="1"/>
              <a:t>csh</a:t>
            </a:r>
            <a:r>
              <a:rPr lang="en-IN" sz="4000" dirty="0"/>
              <a:t> </a:t>
            </a:r>
          </a:p>
          <a:p>
            <a:endParaRPr lang="en-IN" sz="4000" dirty="0"/>
          </a:p>
          <a:p>
            <a:r>
              <a:rPr lang="en-IN" sz="4000" dirty="0"/>
              <a:t>Bill Joy created it at the University of California at Berkeley. </a:t>
            </a:r>
          </a:p>
          <a:p>
            <a:endParaRPr lang="en-IN" sz="4000" dirty="0"/>
          </a:p>
          <a:p>
            <a:r>
              <a:rPr lang="en-IN" sz="4000" b="1" dirty="0"/>
              <a:t>It incorporated features such as aliases and command history. </a:t>
            </a:r>
          </a:p>
          <a:p>
            <a:endParaRPr lang="en-IN" sz="4000" dirty="0"/>
          </a:p>
          <a:p>
            <a:r>
              <a:rPr lang="en-IN" sz="4000" b="1" dirty="0"/>
              <a:t>It includes helpful programming features like built-in arithmetic and C-like expression syntax.</a:t>
            </a:r>
          </a:p>
          <a:p>
            <a:endParaRPr lang="en-IN" sz="4000" dirty="0"/>
          </a:p>
          <a:p>
            <a:r>
              <a:rPr lang="en-IN" sz="4000" b="1" u="sng" dirty="0"/>
              <a:t>The C shell’s syntax and usage are very similar to the C programming language.</a:t>
            </a:r>
          </a:p>
          <a:p>
            <a:pPr lvl="1"/>
            <a:endParaRPr lang="en-IN" sz="3600" dirty="0"/>
          </a:p>
          <a:p>
            <a:pPr lvl="1"/>
            <a:endParaRPr lang="en-IN" sz="4000" dirty="0"/>
          </a:p>
        </p:txBody>
      </p:sp>
      <p:sp>
        <p:nvSpPr>
          <p:cNvPr id="4" name="Date Placeholder 3"/>
          <p:cNvSpPr>
            <a:spLocks noGrp="1"/>
          </p:cNvSpPr>
          <p:nvPr>
            <p:ph type="dt" sz="half" idx="10"/>
          </p:nvPr>
        </p:nvSpPr>
        <p:spPr/>
        <p:txBody>
          <a:bodyPr/>
          <a:lstStyle/>
          <a:p>
            <a:fld id="{983EBB75-DBA4-4D07-B925-B9DCC098BD6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206</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Frame 9"/>
          <p:cNvSpPr/>
          <p:nvPr/>
        </p:nvSpPr>
        <p:spPr>
          <a:xfrm>
            <a:off x="323528" y="3212976"/>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Frame 10"/>
          <p:cNvSpPr/>
          <p:nvPr/>
        </p:nvSpPr>
        <p:spPr>
          <a:xfrm>
            <a:off x="323528" y="4293096"/>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5663806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Bourne Shell</a:t>
            </a:r>
            <a:endParaRPr lang="en-IN" dirty="0"/>
          </a:p>
        </p:txBody>
      </p:sp>
      <p:sp>
        <p:nvSpPr>
          <p:cNvPr id="3" name="Content Placeholder 2"/>
          <p:cNvSpPr>
            <a:spLocks noGrp="1"/>
          </p:cNvSpPr>
          <p:nvPr>
            <p:ph idx="1"/>
          </p:nvPr>
        </p:nvSpPr>
        <p:spPr/>
        <p:txBody>
          <a:bodyPr>
            <a:normAutofit/>
          </a:bodyPr>
          <a:lstStyle/>
          <a:p>
            <a:r>
              <a:rPr lang="en-IN" sz="2400" dirty="0"/>
              <a:t>Denoted as </a:t>
            </a:r>
            <a:r>
              <a:rPr lang="en-IN" sz="2400" b="1" dirty="0" err="1"/>
              <a:t>sh</a:t>
            </a:r>
            <a:r>
              <a:rPr lang="en-IN" sz="2400" dirty="0"/>
              <a:t> </a:t>
            </a:r>
          </a:p>
          <a:p>
            <a:r>
              <a:rPr lang="en-IN" sz="2400" dirty="0"/>
              <a:t>It was written by </a:t>
            </a:r>
            <a:r>
              <a:rPr lang="en-IN" sz="2400" b="1" dirty="0"/>
              <a:t>Steve Bourne at AT&amp;T Bell Labs. </a:t>
            </a:r>
          </a:p>
          <a:p>
            <a:r>
              <a:rPr lang="en-IN" sz="2400" dirty="0"/>
              <a:t>It is the </a:t>
            </a:r>
            <a:r>
              <a:rPr lang="en-IN" sz="2400" b="1" dirty="0"/>
              <a:t>original UNIX shell</a:t>
            </a:r>
            <a:r>
              <a:rPr lang="en-IN" sz="2400" dirty="0"/>
              <a:t>. </a:t>
            </a:r>
          </a:p>
          <a:p>
            <a:r>
              <a:rPr lang="en-IN" sz="2400" dirty="0"/>
              <a:t>It is faster and more preferred. </a:t>
            </a:r>
          </a:p>
          <a:p>
            <a:r>
              <a:rPr lang="en-IN" sz="2400" b="1" dirty="0"/>
              <a:t>It lacks features for interactive use like the ability to recall previous commands. </a:t>
            </a:r>
          </a:p>
          <a:p>
            <a:endParaRPr lang="en-IN" sz="2400" dirty="0"/>
          </a:p>
          <a:p>
            <a:r>
              <a:rPr lang="en-IN" sz="2400" b="1" dirty="0"/>
              <a:t>It also lacks built-in arithmetic and logical expression handling. </a:t>
            </a:r>
          </a:p>
          <a:p>
            <a:r>
              <a:rPr lang="en-IN" sz="2400" dirty="0"/>
              <a:t>It is default shell for Solaris OS.</a:t>
            </a:r>
          </a:p>
          <a:p>
            <a:endParaRPr lang="en-IN" sz="2800" dirty="0"/>
          </a:p>
        </p:txBody>
      </p:sp>
      <p:sp>
        <p:nvSpPr>
          <p:cNvPr id="4" name="Date Placeholder 3"/>
          <p:cNvSpPr>
            <a:spLocks noGrp="1"/>
          </p:cNvSpPr>
          <p:nvPr>
            <p:ph type="dt" sz="half" idx="10"/>
          </p:nvPr>
        </p:nvSpPr>
        <p:spPr/>
        <p:txBody>
          <a:bodyPr/>
          <a:lstStyle/>
          <a:p>
            <a:fld id="{2EE8FFA6-8AEC-4D89-B2C2-C97C1A565A4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207</a:t>
            </a:fld>
            <a:endParaRPr lang="en-IN"/>
          </a:p>
        </p:txBody>
      </p:sp>
      <p:sp>
        <p:nvSpPr>
          <p:cNvPr id="7" name="Frame 6"/>
          <p:cNvSpPr/>
          <p:nvPr/>
        </p:nvSpPr>
        <p:spPr>
          <a:xfrm>
            <a:off x="395536" y="3356992"/>
            <a:ext cx="7920880" cy="9361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Frame 7"/>
          <p:cNvSpPr/>
          <p:nvPr/>
        </p:nvSpPr>
        <p:spPr>
          <a:xfrm>
            <a:off x="467544" y="4509120"/>
            <a:ext cx="7920880" cy="9361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9111429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a:t>
            </a:r>
            <a:r>
              <a:rPr lang="en-IN" b="1" dirty="0" err="1"/>
              <a:t>Korn</a:t>
            </a:r>
            <a:r>
              <a:rPr lang="en-IN" b="1" dirty="0"/>
              <a:t> Shell</a:t>
            </a:r>
            <a:endParaRPr lang="en-IN" dirty="0"/>
          </a:p>
        </p:txBody>
      </p:sp>
      <p:sp>
        <p:nvSpPr>
          <p:cNvPr id="3" name="Content Placeholder 2"/>
          <p:cNvSpPr>
            <a:spLocks noGrp="1"/>
          </p:cNvSpPr>
          <p:nvPr>
            <p:ph idx="1"/>
          </p:nvPr>
        </p:nvSpPr>
        <p:spPr/>
        <p:txBody>
          <a:bodyPr>
            <a:noAutofit/>
          </a:bodyPr>
          <a:lstStyle/>
          <a:p>
            <a:r>
              <a:rPr lang="en-IN" sz="2400" dirty="0"/>
              <a:t>It is denoted as </a:t>
            </a:r>
            <a:r>
              <a:rPr lang="en-IN" sz="2400" b="1" dirty="0" err="1"/>
              <a:t>ksh</a:t>
            </a:r>
            <a:r>
              <a:rPr lang="en-IN" sz="2400" dirty="0"/>
              <a:t> </a:t>
            </a:r>
          </a:p>
          <a:p>
            <a:r>
              <a:rPr lang="en-IN" sz="2400" dirty="0"/>
              <a:t>It Was written by David </a:t>
            </a:r>
            <a:r>
              <a:rPr lang="en-IN" sz="2400" dirty="0" err="1"/>
              <a:t>Korn</a:t>
            </a:r>
            <a:r>
              <a:rPr lang="en-IN" sz="2400" dirty="0"/>
              <a:t> at AT&amp;T Bell Labs.</a:t>
            </a:r>
          </a:p>
          <a:p>
            <a:r>
              <a:rPr lang="en-IN" sz="2400" dirty="0"/>
              <a:t>It is a superset of the Bourne shell. So it supports everything in the Bourne shell.</a:t>
            </a:r>
          </a:p>
          <a:p>
            <a:r>
              <a:rPr lang="en-IN" sz="2400" dirty="0"/>
              <a:t>KSH (</a:t>
            </a:r>
            <a:r>
              <a:rPr lang="en-IN" sz="2400" dirty="0" err="1"/>
              <a:t>Korn</a:t>
            </a:r>
            <a:r>
              <a:rPr lang="en-IN" sz="2400" dirty="0"/>
              <a:t> </a:t>
            </a:r>
            <a:r>
              <a:rPr lang="en-IN" sz="2400" dirty="0" err="1"/>
              <a:t>SHell</a:t>
            </a:r>
            <a:r>
              <a:rPr lang="en-IN" sz="2400" dirty="0"/>
              <a:t>) – The </a:t>
            </a:r>
            <a:r>
              <a:rPr lang="en-IN" sz="2400" dirty="0" err="1"/>
              <a:t>Korn</a:t>
            </a:r>
            <a:r>
              <a:rPr lang="en-IN" sz="2400" dirty="0"/>
              <a:t> Shell also was the base for the POSIX Shell standard specifications etc.</a:t>
            </a:r>
          </a:p>
          <a:p>
            <a:r>
              <a:rPr lang="en-IN" sz="2400" dirty="0"/>
              <a:t>It has interactive features. </a:t>
            </a:r>
          </a:p>
          <a:p>
            <a:r>
              <a:rPr lang="en-IN" sz="2400" dirty="0"/>
              <a:t>It includes features like built-in arithmetic and C-like arrays, functions, and string-manipulation facilities.</a:t>
            </a:r>
          </a:p>
          <a:p>
            <a:endParaRPr lang="en-IN" sz="2400" dirty="0"/>
          </a:p>
          <a:p>
            <a:r>
              <a:rPr lang="en-IN" sz="2400" dirty="0"/>
              <a:t>It is faster than C shell. It is compatible with script written for C shell.</a:t>
            </a:r>
          </a:p>
          <a:p>
            <a:endParaRPr lang="en-IN" sz="2400" dirty="0"/>
          </a:p>
        </p:txBody>
      </p:sp>
      <p:sp>
        <p:nvSpPr>
          <p:cNvPr id="4" name="Date Placeholder 3"/>
          <p:cNvSpPr>
            <a:spLocks noGrp="1"/>
          </p:cNvSpPr>
          <p:nvPr>
            <p:ph type="dt" sz="half" idx="10"/>
          </p:nvPr>
        </p:nvSpPr>
        <p:spPr/>
        <p:txBody>
          <a:bodyPr/>
          <a:lstStyle/>
          <a:p>
            <a:fld id="{A2C63904-40C4-4180-B6FE-1845F24E091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208</a:t>
            </a:fld>
            <a:endParaRPr lang="en-IN"/>
          </a:p>
        </p:txBody>
      </p:sp>
      <p:sp>
        <p:nvSpPr>
          <p:cNvPr id="7" name="Frame 6"/>
          <p:cNvSpPr/>
          <p:nvPr/>
        </p:nvSpPr>
        <p:spPr>
          <a:xfrm>
            <a:off x="395536" y="2492896"/>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Frame 7"/>
          <p:cNvSpPr/>
          <p:nvPr/>
        </p:nvSpPr>
        <p:spPr>
          <a:xfrm>
            <a:off x="323528" y="4509120"/>
            <a:ext cx="8568952" cy="8640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Frame 8"/>
          <p:cNvSpPr/>
          <p:nvPr/>
        </p:nvSpPr>
        <p:spPr>
          <a:xfrm>
            <a:off x="323528" y="5805264"/>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0719349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GNU Bourne-Again Shell</a:t>
            </a:r>
            <a:endParaRPr lang="en-IN" dirty="0"/>
          </a:p>
        </p:txBody>
      </p:sp>
      <p:sp>
        <p:nvSpPr>
          <p:cNvPr id="3" name="Content Placeholder 2"/>
          <p:cNvSpPr>
            <a:spLocks noGrp="1"/>
          </p:cNvSpPr>
          <p:nvPr>
            <p:ph idx="1"/>
          </p:nvPr>
        </p:nvSpPr>
        <p:spPr/>
        <p:txBody>
          <a:bodyPr>
            <a:normAutofit fontScale="85000" lnSpcReduction="10000"/>
          </a:bodyPr>
          <a:lstStyle/>
          <a:p>
            <a:r>
              <a:rPr lang="en-IN" dirty="0"/>
              <a:t>Denoted as </a:t>
            </a:r>
            <a:r>
              <a:rPr lang="en-IN" b="1" dirty="0"/>
              <a:t>bash</a:t>
            </a:r>
            <a:r>
              <a:rPr lang="en-IN" dirty="0"/>
              <a:t> </a:t>
            </a:r>
          </a:p>
          <a:p>
            <a:endParaRPr lang="en-IN" dirty="0"/>
          </a:p>
          <a:p>
            <a:r>
              <a:rPr lang="en-IN" dirty="0"/>
              <a:t>It is compatible to the Bourne shell. </a:t>
            </a:r>
          </a:p>
          <a:p>
            <a:endParaRPr lang="en-IN" dirty="0"/>
          </a:p>
          <a:p>
            <a:r>
              <a:rPr lang="en-IN" dirty="0"/>
              <a:t>It includes features from </a:t>
            </a:r>
            <a:r>
              <a:rPr lang="en-IN" dirty="0" err="1"/>
              <a:t>Korn</a:t>
            </a:r>
            <a:r>
              <a:rPr lang="en-IN" dirty="0"/>
              <a:t> and Bourne shell.</a:t>
            </a:r>
          </a:p>
          <a:p>
            <a:endParaRPr lang="en-IN" dirty="0"/>
          </a:p>
          <a:p>
            <a:r>
              <a:rPr lang="en-IN" dirty="0"/>
              <a:t>It is most widely used shell in Linux systems. </a:t>
            </a:r>
          </a:p>
          <a:p>
            <a:endParaRPr lang="en-IN" dirty="0"/>
          </a:p>
          <a:p>
            <a:r>
              <a:rPr lang="en-IN" dirty="0"/>
              <a:t>It is used as </a:t>
            </a:r>
            <a:r>
              <a:rPr lang="en-IN" b="1" dirty="0"/>
              <a:t>default login shell in Linux systems and in </a:t>
            </a:r>
            <a:r>
              <a:rPr lang="en-IN" b="1" dirty="0" err="1"/>
              <a:t>macOS</a:t>
            </a:r>
            <a:r>
              <a:rPr lang="en-IN" dirty="0"/>
              <a:t>. It can also be installed on Windows OS.</a:t>
            </a:r>
          </a:p>
          <a:p>
            <a:endParaRPr lang="en-IN" dirty="0"/>
          </a:p>
          <a:p>
            <a:endParaRPr lang="en-IN" dirty="0"/>
          </a:p>
        </p:txBody>
      </p:sp>
      <p:sp>
        <p:nvSpPr>
          <p:cNvPr id="4" name="Date Placeholder 3"/>
          <p:cNvSpPr>
            <a:spLocks noGrp="1"/>
          </p:cNvSpPr>
          <p:nvPr>
            <p:ph type="dt" sz="half" idx="10"/>
          </p:nvPr>
        </p:nvSpPr>
        <p:spPr/>
        <p:txBody>
          <a:bodyPr/>
          <a:lstStyle/>
          <a:p>
            <a:fld id="{C3A28559-778C-4E50-88C1-5E786D9403D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209</a:t>
            </a:fld>
            <a:endParaRPr lang="en-IN"/>
          </a:p>
        </p:txBody>
      </p:sp>
      <p:sp>
        <p:nvSpPr>
          <p:cNvPr id="7" name="Frame 6"/>
          <p:cNvSpPr/>
          <p:nvPr/>
        </p:nvSpPr>
        <p:spPr>
          <a:xfrm>
            <a:off x="323528" y="3284984"/>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Frame 7"/>
          <p:cNvSpPr/>
          <p:nvPr/>
        </p:nvSpPr>
        <p:spPr>
          <a:xfrm>
            <a:off x="323528" y="2276872"/>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64517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778098"/>
          </a:xfrm>
        </p:spPr>
        <p:txBody>
          <a:bodyPr>
            <a:normAutofit fontScale="90000"/>
          </a:bodyPr>
          <a:lstStyle/>
          <a:p>
            <a:r>
              <a:rPr lang="en-IN" sz="2700" dirty="0"/>
              <a:t>How a program, using C compiler, is executed on a host machine ?</a:t>
            </a:r>
            <a:endParaRPr lang="en-IN" dirty="0"/>
          </a:p>
        </p:txBody>
      </p:sp>
      <p:sp>
        <p:nvSpPr>
          <p:cNvPr id="4" name="Date Placeholder 3"/>
          <p:cNvSpPr>
            <a:spLocks noGrp="1"/>
          </p:cNvSpPr>
          <p:nvPr>
            <p:ph type="dt" sz="half" idx="10"/>
          </p:nvPr>
        </p:nvSpPr>
        <p:spPr/>
        <p:txBody>
          <a:bodyPr/>
          <a:lstStyle/>
          <a:p>
            <a:fld id="{DB7BCA23-78BF-4C9E-9AE2-EB1960C4D008}"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a:t>
            </a:fld>
            <a:endParaRPr lang="en-IN"/>
          </a:p>
        </p:txBody>
      </p:sp>
      <p:pic>
        <p:nvPicPr>
          <p:cNvPr id="1638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8104" y="1639341"/>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21579" y="980728"/>
            <a:ext cx="5040560" cy="5509200"/>
          </a:xfrm>
          <a:prstGeom prst="rect">
            <a:avLst/>
          </a:prstGeom>
        </p:spPr>
        <p:txBody>
          <a:bodyPr wrap="square">
            <a:spAutoFit/>
          </a:bodyPr>
          <a:lstStyle/>
          <a:p>
            <a:pPr marL="285750" indent="-285750">
              <a:buFont typeface="Arial" panose="020B0604020202020204" pitchFamily="34" charset="0"/>
              <a:buChar char="•"/>
            </a:pPr>
            <a:r>
              <a:rPr lang="en-IN" sz="2200" dirty="0"/>
              <a:t>User writes a program in C language (high-level language).</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The C compiler, compiles the program and translates it to assembly program.</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An assembler then translates the assembly program into machine code (object file).</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A linker tool is used to link all the parts of the program together for execution (executable machine code).</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A loader loads all of them into memory and then the program is executed.</a:t>
            </a:r>
          </a:p>
        </p:txBody>
      </p:sp>
    </p:spTree>
    <p:extLst>
      <p:ext uri="{BB962C8B-B14F-4D97-AF65-F5344CB8AC3E}">
        <p14:creationId xmlns:p14="http://schemas.microsoft.com/office/powerpoint/2010/main" val="27698737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GNU</a:t>
            </a:r>
          </a:p>
        </p:txBody>
      </p:sp>
      <p:sp>
        <p:nvSpPr>
          <p:cNvPr id="3" name="Content Placeholder 2"/>
          <p:cNvSpPr>
            <a:spLocks noGrp="1"/>
          </p:cNvSpPr>
          <p:nvPr>
            <p:ph idx="1"/>
          </p:nvPr>
        </p:nvSpPr>
        <p:spPr/>
        <p:txBody>
          <a:bodyPr>
            <a:normAutofit/>
          </a:bodyPr>
          <a:lstStyle/>
          <a:p>
            <a:r>
              <a:rPr lang="en-IN" sz="2400" b="1" dirty="0"/>
              <a:t>GNU is an operating system </a:t>
            </a:r>
            <a:r>
              <a:rPr lang="en-IN" sz="2400" dirty="0"/>
              <a:t>and also an extensive collection of utility programmes wholly free software and also the project within which the free software concept originated</a:t>
            </a:r>
          </a:p>
          <a:p>
            <a:endParaRPr lang="en-IN" sz="2400" dirty="0"/>
          </a:p>
          <a:p>
            <a:r>
              <a:rPr lang="en-IN" sz="2400" dirty="0"/>
              <a:t>GNU is a recursive acronym for "GNU's Not Unix!“</a:t>
            </a:r>
          </a:p>
          <a:p>
            <a:endParaRPr lang="en-IN" sz="2400" dirty="0"/>
          </a:p>
          <a:p>
            <a:r>
              <a:rPr lang="en-IN" sz="2400" b="1" dirty="0"/>
              <a:t>Chosen because GNU's design is Unix-like, but differs from Unix by being free software and containing no Unix code.</a:t>
            </a:r>
          </a:p>
        </p:txBody>
      </p:sp>
      <p:sp>
        <p:nvSpPr>
          <p:cNvPr id="4" name="Date Placeholder 3"/>
          <p:cNvSpPr>
            <a:spLocks noGrp="1"/>
          </p:cNvSpPr>
          <p:nvPr>
            <p:ph type="dt" sz="half" idx="10"/>
          </p:nvPr>
        </p:nvSpPr>
        <p:spPr/>
        <p:txBody>
          <a:bodyPr/>
          <a:lstStyle/>
          <a:p>
            <a:fld id="{AFAF7219-7844-4EFD-89D6-31A02A308948}"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210</a:t>
            </a:fld>
            <a:endParaRPr lang="en-IN"/>
          </a:p>
        </p:txBody>
      </p:sp>
      <p:sp>
        <p:nvSpPr>
          <p:cNvPr id="7" name="Frame 6"/>
          <p:cNvSpPr/>
          <p:nvPr/>
        </p:nvSpPr>
        <p:spPr>
          <a:xfrm>
            <a:off x="323528" y="2996952"/>
            <a:ext cx="8568952" cy="7920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013197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Scripting</a:t>
            </a:r>
            <a:endParaRPr lang="en-IN" dirty="0"/>
          </a:p>
        </p:txBody>
      </p:sp>
      <p:sp>
        <p:nvSpPr>
          <p:cNvPr id="3" name="Content Placeholder 2"/>
          <p:cNvSpPr>
            <a:spLocks noGrp="1"/>
          </p:cNvSpPr>
          <p:nvPr>
            <p:ph idx="1"/>
          </p:nvPr>
        </p:nvSpPr>
        <p:spPr/>
        <p:txBody>
          <a:bodyPr>
            <a:normAutofit/>
          </a:bodyPr>
          <a:lstStyle/>
          <a:p>
            <a:r>
              <a:rPr lang="en-IN" sz="2400" dirty="0"/>
              <a:t>Usually shells are interactive that mean, </a:t>
            </a:r>
          </a:p>
          <a:p>
            <a:pPr lvl="1"/>
            <a:r>
              <a:rPr lang="en-IN" sz="2400" dirty="0"/>
              <a:t>they accept command as input from users and execute them. </a:t>
            </a:r>
          </a:p>
          <a:p>
            <a:pPr lvl="1"/>
            <a:r>
              <a:rPr lang="en-IN" sz="2400" dirty="0"/>
              <a:t>to execute a bunch of commands routinely, </a:t>
            </a:r>
          </a:p>
          <a:p>
            <a:pPr lvl="1"/>
            <a:r>
              <a:rPr lang="en-IN" sz="2400" b="1" dirty="0"/>
              <a:t>so we have to type in all commands each time in terminal.</a:t>
            </a:r>
          </a:p>
          <a:p>
            <a:pPr lvl="1"/>
            <a:endParaRPr lang="en-IN" dirty="0"/>
          </a:p>
          <a:p>
            <a:endParaRPr lang="en-IN" sz="2800" dirty="0"/>
          </a:p>
        </p:txBody>
      </p:sp>
      <p:sp>
        <p:nvSpPr>
          <p:cNvPr id="4" name="Date Placeholder 3"/>
          <p:cNvSpPr>
            <a:spLocks noGrp="1"/>
          </p:cNvSpPr>
          <p:nvPr>
            <p:ph type="dt" sz="half" idx="10"/>
          </p:nvPr>
        </p:nvSpPr>
        <p:spPr/>
        <p:txBody>
          <a:bodyPr/>
          <a:lstStyle/>
          <a:p>
            <a:fld id="{105E8F6E-F0DC-4458-96A8-871CB1A60B5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211</a:t>
            </a:fld>
            <a:endParaRPr lang="en-IN"/>
          </a:p>
        </p:txBody>
      </p:sp>
    </p:spTree>
    <p:extLst>
      <p:ext uri="{BB962C8B-B14F-4D97-AF65-F5344CB8AC3E}">
        <p14:creationId xmlns:p14="http://schemas.microsoft.com/office/powerpoint/2010/main" val="15389309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Scripting</a:t>
            </a:r>
            <a:endParaRPr lang="en-IN" dirty="0"/>
          </a:p>
        </p:txBody>
      </p:sp>
      <p:sp>
        <p:nvSpPr>
          <p:cNvPr id="3" name="Content Placeholder 2"/>
          <p:cNvSpPr>
            <a:spLocks noGrp="1"/>
          </p:cNvSpPr>
          <p:nvPr>
            <p:ph idx="1"/>
          </p:nvPr>
        </p:nvSpPr>
        <p:spPr/>
        <p:txBody>
          <a:bodyPr>
            <a:normAutofit/>
          </a:bodyPr>
          <a:lstStyle/>
          <a:p>
            <a:r>
              <a:rPr lang="en-IN" sz="2400" dirty="0"/>
              <a:t>As shell can also take commands </a:t>
            </a:r>
          </a:p>
          <a:p>
            <a:pPr lvl="1"/>
            <a:r>
              <a:rPr lang="en-IN" sz="2400" b="1" dirty="0"/>
              <a:t>as input from file we can write these commands in a file </a:t>
            </a:r>
          </a:p>
          <a:p>
            <a:pPr lvl="1"/>
            <a:r>
              <a:rPr lang="en-IN" sz="2400" dirty="0"/>
              <a:t>can execute them in shell to avoid this repetitive work. </a:t>
            </a:r>
          </a:p>
          <a:p>
            <a:pPr lvl="1"/>
            <a:r>
              <a:rPr lang="en-IN" sz="2400" dirty="0"/>
              <a:t>These files are called </a:t>
            </a:r>
            <a:r>
              <a:rPr lang="en-IN" sz="2400" b="1" dirty="0"/>
              <a:t>Shell Scripts or Shell Programs. </a:t>
            </a:r>
          </a:p>
          <a:p>
            <a:pPr lvl="1"/>
            <a:r>
              <a:rPr lang="en-IN" sz="2400" dirty="0"/>
              <a:t>Shell scripts are </a:t>
            </a:r>
            <a:r>
              <a:rPr lang="en-IN" sz="2400" b="1" dirty="0"/>
              <a:t>similar to the batch file in MS-DOS. </a:t>
            </a:r>
          </a:p>
          <a:p>
            <a:pPr lvl="1"/>
            <a:r>
              <a:rPr lang="en-IN" sz="2400" dirty="0"/>
              <a:t>Each shell script is saved with </a:t>
            </a:r>
            <a:r>
              <a:rPr lang="en-IN" sz="2400" b="1" dirty="0"/>
              <a:t>.</a:t>
            </a:r>
            <a:r>
              <a:rPr lang="en-IN" sz="2400" b="1" dirty="0" err="1"/>
              <a:t>sh</a:t>
            </a:r>
            <a:r>
              <a:rPr lang="en-IN" sz="2400" b="1" dirty="0"/>
              <a:t> file extension</a:t>
            </a:r>
            <a:r>
              <a:rPr lang="en-IN" sz="2400" dirty="0"/>
              <a:t> </a:t>
            </a:r>
            <a:r>
              <a:rPr lang="en-IN" sz="2400" dirty="0" err="1"/>
              <a:t>eg</a:t>
            </a:r>
            <a:r>
              <a:rPr lang="en-IN" sz="2400" dirty="0"/>
              <a:t>. myscript.sh</a:t>
            </a:r>
          </a:p>
          <a:p>
            <a:endParaRPr lang="en-IN" sz="2400" dirty="0"/>
          </a:p>
        </p:txBody>
      </p:sp>
      <p:sp>
        <p:nvSpPr>
          <p:cNvPr id="4" name="Date Placeholder 3"/>
          <p:cNvSpPr>
            <a:spLocks noGrp="1"/>
          </p:cNvSpPr>
          <p:nvPr>
            <p:ph type="dt" sz="half" idx="10"/>
          </p:nvPr>
        </p:nvSpPr>
        <p:spPr/>
        <p:txBody>
          <a:bodyPr/>
          <a:lstStyle/>
          <a:p>
            <a:fld id="{EC675A48-645F-40F1-8D20-20AAD8B9A86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212</a:t>
            </a:fld>
            <a:endParaRPr lang="en-IN"/>
          </a:p>
        </p:txBody>
      </p:sp>
    </p:spTree>
    <p:extLst>
      <p:ext uri="{BB962C8B-B14F-4D97-AF65-F5344CB8AC3E}">
        <p14:creationId xmlns:p14="http://schemas.microsoft.com/office/powerpoint/2010/main" val="372143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Scripting</a:t>
            </a:r>
            <a:endParaRPr lang="en-IN" dirty="0"/>
          </a:p>
        </p:txBody>
      </p:sp>
      <p:sp>
        <p:nvSpPr>
          <p:cNvPr id="3" name="Content Placeholder 2"/>
          <p:cNvSpPr>
            <a:spLocks noGrp="1"/>
          </p:cNvSpPr>
          <p:nvPr>
            <p:ph idx="1"/>
          </p:nvPr>
        </p:nvSpPr>
        <p:spPr/>
        <p:txBody>
          <a:bodyPr>
            <a:normAutofit/>
          </a:bodyPr>
          <a:lstStyle/>
          <a:p>
            <a:r>
              <a:rPr lang="en-IN" sz="2400" dirty="0"/>
              <a:t>A shell script have syntax just like any other programming language. </a:t>
            </a:r>
          </a:p>
          <a:p>
            <a:endParaRPr lang="en-IN" sz="2400" dirty="0"/>
          </a:p>
          <a:p>
            <a:r>
              <a:rPr lang="en-IN" sz="2400" dirty="0"/>
              <a:t>A shell script comprises following elements –</a:t>
            </a:r>
          </a:p>
          <a:p>
            <a:endParaRPr lang="en-IN" sz="2400" dirty="0"/>
          </a:p>
          <a:p>
            <a:pPr lvl="1"/>
            <a:r>
              <a:rPr lang="en-IN" sz="2400" dirty="0"/>
              <a:t>    </a:t>
            </a:r>
            <a:r>
              <a:rPr lang="en-IN" sz="2400" b="1" dirty="0"/>
              <a:t>Shell Keywords – if, else, break etc.</a:t>
            </a:r>
          </a:p>
          <a:p>
            <a:pPr lvl="1"/>
            <a:r>
              <a:rPr lang="en-IN" sz="2400" b="1" dirty="0"/>
              <a:t>    Shell commands – cd, ls, echo, </a:t>
            </a:r>
            <a:r>
              <a:rPr lang="en-IN" sz="2400" b="1" dirty="0" err="1"/>
              <a:t>pwd</a:t>
            </a:r>
            <a:r>
              <a:rPr lang="en-IN" sz="2400" b="1" dirty="0"/>
              <a:t>, touch etc.</a:t>
            </a:r>
          </a:p>
          <a:p>
            <a:pPr lvl="1"/>
            <a:r>
              <a:rPr lang="en-IN" sz="2400" b="1" dirty="0"/>
              <a:t>    Functions</a:t>
            </a:r>
          </a:p>
          <a:p>
            <a:pPr lvl="1"/>
            <a:r>
              <a:rPr lang="en-IN" sz="2400" b="1" dirty="0"/>
              <a:t>    Control flow – </a:t>
            </a:r>
            <a:r>
              <a:rPr lang="en-IN" sz="2400" b="1" dirty="0" err="1"/>
              <a:t>if..then..else</a:t>
            </a:r>
            <a:r>
              <a:rPr lang="en-IN" sz="2400" b="1" dirty="0"/>
              <a:t>, case and shell loops etc.</a:t>
            </a:r>
          </a:p>
          <a:p>
            <a:pPr lvl="1"/>
            <a:endParaRPr lang="en-IN" b="1" dirty="0"/>
          </a:p>
        </p:txBody>
      </p:sp>
      <p:sp>
        <p:nvSpPr>
          <p:cNvPr id="4" name="Date Placeholder 3"/>
          <p:cNvSpPr>
            <a:spLocks noGrp="1"/>
          </p:cNvSpPr>
          <p:nvPr>
            <p:ph type="dt" sz="half" idx="10"/>
          </p:nvPr>
        </p:nvSpPr>
        <p:spPr/>
        <p:txBody>
          <a:bodyPr/>
          <a:lstStyle/>
          <a:p>
            <a:fld id="{7FDACBE5-262A-405E-9006-9DB69BD7423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213</a:t>
            </a:fld>
            <a:endParaRPr lang="en-IN"/>
          </a:p>
        </p:txBody>
      </p:sp>
    </p:spTree>
    <p:extLst>
      <p:ext uri="{BB962C8B-B14F-4D97-AF65-F5344CB8AC3E}">
        <p14:creationId xmlns:p14="http://schemas.microsoft.com/office/powerpoint/2010/main" val="5429824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prompt, </a:t>
            </a:r>
            <a:r>
              <a:rPr lang="en-IN" sz="2400" b="1" dirty="0"/>
              <a:t>$, which is called command prompt</a:t>
            </a:r>
            <a:r>
              <a:rPr lang="en-IN" sz="2400" dirty="0"/>
              <a:t>, is issued by the shell. </a:t>
            </a:r>
          </a:p>
          <a:p>
            <a:r>
              <a:rPr lang="en-IN" sz="2400" dirty="0"/>
              <a:t>While the prompt is displayed, you can type a command.</a:t>
            </a:r>
          </a:p>
          <a:p>
            <a:r>
              <a:rPr lang="en-IN" sz="2400" b="1" dirty="0"/>
              <a:t>The shell reads your input after you press Enter. </a:t>
            </a:r>
          </a:p>
          <a:p>
            <a:pPr lvl="1"/>
            <a:endParaRPr lang="en-IN" sz="18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Shell Prompt</a:t>
            </a:r>
          </a:p>
        </p:txBody>
      </p:sp>
      <p:sp>
        <p:nvSpPr>
          <p:cNvPr id="2" name="Date Placeholder 1"/>
          <p:cNvSpPr>
            <a:spLocks noGrp="1"/>
          </p:cNvSpPr>
          <p:nvPr>
            <p:ph type="dt" sz="half" idx="10"/>
          </p:nvPr>
        </p:nvSpPr>
        <p:spPr/>
        <p:txBody>
          <a:bodyPr/>
          <a:lstStyle/>
          <a:p>
            <a:fld id="{341DFB63-0A2A-4A9C-9A74-5F04DD8C00F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214</a:t>
            </a:fld>
            <a:endParaRPr lang="en-IN"/>
          </a:p>
        </p:txBody>
      </p:sp>
    </p:spTree>
    <p:extLst>
      <p:ext uri="{BB962C8B-B14F-4D97-AF65-F5344CB8AC3E}">
        <p14:creationId xmlns:p14="http://schemas.microsoft.com/office/powerpoint/2010/main" val="157116041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shell definition line tells the system </a:t>
            </a:r>
          </a:p>
          <a:p>
            <a:pPr lvl="1"/>
            <a:r>
              <a:rPr lang="en-IN" sz="2400" b="1" dirty="0"/>
              <a:t>what shell should be used </a:t>
            </a:r>
            <a:r>
              <a:rPr lang="en-IN" sz="2400" dirty="0"/>
              <a:t>to interpret the script's commands, and </a:t>
            </a:r>
          </a:p>
          <a:p>
            <a:pPr lvl="1"/>
            <a:r>
              <a:rPr lang="en-IN" sz="2400" dirty="0"/>
              <a:t>where the program (shell) is located. </a:t>
            </a:r>
          </a:p>
          <a:p>
            <a:pPr lvl="1"/>
            <a:endParaRPr lang="en-IN" sz="2400" dirty="0"/>
          </a:p>
          <a:p>
            <a:r>
              <a:rPr lang="en-IN" sz="2400" dirty="0"/>
              <a:t>The shell definition line tells the system to use the </a:t>
            </a:r>
            <a:r>
              <a:rPr lang="en-IN" sz="2400" b="1" dirty="0" err="1"/>
              <a:t>Korn</a:t>
            </a:r>
            <a:r>
              <a:rPr lang="en-IN" sz="2400" b="1" dirty="0"/>
              <a:t> Shell when executing this script.</a:t>
            </a:r>
            <a:br>
              <a:rPr lang="en-IN" sz="2400" dirty="0"/>
            </a:br>
            <a:endParaRPr lang="en-IN" sz="2400" dirty="0"/>
          </a:p>
          <a:p>
            <a:pPr lvl="1"/>
            <a:r>
              <a:rPr lang="en-IN" sz="2400" dirty="0"/>
              <a:t>(#!/bin/</a:t>
            </a:r>
            <a:r>
              <a:rPr lang="en-IN" sz="2400" dirty="0" err="1"/>
              <a:t>ksh</a:t>
            </a:r>
            <a:r>
              <a:rPr lang="en-IN" sz="2400" dirty="0"/>
              <a:t>)</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The Shell Definition Line</a:t>
            </a:r>
          </a:p>
        </p:txBody>
      </p:sp>
      <p:sp>
        <p:nvSpPr>
          <p:cNvPr id="2" name="Date Placeholder 1"/>
          <p:cNvSpPr>
            <a:spLocks noGrp="1"/>
          </p:cNvSpPr>
          <p:nvPr>
            <p:ph type="dt" sz="half" idx="10"/>
          </p:nvPr>
        </p:nvSpPr>
        <p:spPr/>
        <p:txBody>
          <a:bodyPr/>
          <a:lstStyle/>
          <a:p>
            <a:fld id="{7771CEDC-E822-4CA6-9F35-D327A2A3F3B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215</a:t>
            </a:fld>
            <a:endParaRPr lang="en-IN"/>
          </a:p>
        </p:txBody>
      </p:sp>
    </p:spTree>
    <p:extLst>
      <p:ext uri="{BB962C8B-B14F-4D97-AF65-F5344CB8AC3E}">
        <p14:creationId xmlns:p14="http://schemas.microsoft.com/office/powerpoint/2010/main" val="17018081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Comments, or non-command code,</a:t>
            </a:r>
          </a:p>
          <a:p>
            <a:endParaRPr lang="en-IN" sz="2400" dirty="0"/>
          </a:p>
          <a:p>
            <a:r>
              <a:rPr lang="en-IN" sz="2400" dirty="0"/>
              <a:t>In a shell script, </a:t>
            </a:r>
            <a:r>
              <a:rPr lang="en-IN" sz="2400" b="1" dirty="0"/>
              <a:t>Comments begin with the # (pound) character </a:t>
            </a:r>
            <a:endParaRPr lang="en-IN" sz="1800" b="1"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Shell Script Comments</a:t>
            </a:r>
          </a:p>
        </p:txBody>
      </p:sp>
      <p:sp>
        <p:nvSpPr>
          <p:cNvPr id="2" name="Date Placeholder 1"/>
          <p:cNvSpPr>
            <a:spLocks noGrp="1"/>
          </p:cNvSpPr>
          <p:nvPr>
            <p:ph type="dt" sz="half" idx="10"/>
          </p:nvPr>
        </p:nvSpPr>
        <p:spPr/>
        <p:txBody>
          <a:bodyPr/>
          <a:lstStyle/>
          <a:p>
            <a:fld id="{9E0D209D-95DA-46A5-8782-7779C8756B0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216</a:t>
            </a:fld>
            <a:endParaRPr lang="en-IN"/>
          </a:p>
        </p:txBody>
      </p:sp>
    </p:spTree>
    <p:extLst>
      <p:ext uri="{BB962C8B-B14F-4D97-AF65-F5344CB8AC3E}">
        <p14:creationId xmlns:p14="http://schemas.microsoft.com/office/powerpoint/2010/main" val="3701928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a:t>Two methods for displaying output to standard output: </a:t>
            </a:r>
          </a:p>
          <a:p>
            <a:endParaRPr lang="en-IN" sz="2400" b="1" dirty="0"/>
          </a:p>
          <a:p>
            <a:pPr marL="0" indent="0">
              <a:buNone/>
            </a:pPr>
            <a:r>
              <a:rPr lang="en-IN" sz="2400" b="1" dirty="0"/>
              <a:t>echo "Text Line 1"</a:t>
            </a:r>
            <a:br>
              <a:rPr lang="en-IN" sz="2400" b="1" dirty="0"/>
            </a:br>
            <a:r>
              <a:rPr lang="en-IN" sz="2400" b="1" dirty="0" err="1"/>
              <a:t>printf</a:t>
            </a:r>
            <a:r>
              <a:rPr lang="en-IN" sz="2400" b="1" dirty="0"/>
              <a:t> "Text Line 2"</a:t>
            </a:r>
            <a:endParaRPr lang="en-IN" sz="2400" dirty="0"/>
          </a:p>
          <a:p>
            <a:endParaRPr lang="en-IN" sz="2400" dirty="0"/>
          </a:p>
          <a:p>
            <a:r>
              <a:rPr lang="en-IN" sz="2400" dirty="0"/>
              <a:t>The print command is the replacement for the echo command. </a:t>
            </a:r>
          </a:p>
          <a:p>
            <a:pPr lvl="1"/>
            <a:r>
              <a:rPr lang="en-IN" sz="2000" dirty="0"/>
              <a:t>You should use the print command when you are writing shell scripts because </a:t>
            </a:r>
          </a:p>
          <a:p>
            <a:pPr lvl="1"/>
            <a:r>
              <a:rPr lang="en-IN" sz="2000" dirty="0"/>
              <a:t>it is more powerful than the echo command, and </a:t>
            </a:r>
          </a:p>
          <a:p>
            <a:pPr lvl="1"/>
            <a:r>
              <a:rPr lang="en-IN" sz="2000" dirty="0"/>
              <a:t>its syntax has been standardized on multiple operating systems.</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Displaying Output</a:t>
            </a:r>
          </a:p>
        </p:txBody>
      </p:sp>
      <p:sp>
        <p:nvSpPr>
          <p:cNvPr id="2" name="Date Placeholder 1"/>
          <p:cNvSpPr>
            <a:spLocks noGrp="1"/>
          </p:cNvSpPr>
          <p:nvPr>
            <p:ph type="dt" sz="half" idx="10"/>
          </p:nvPr>
        </p:nvSpPr>
        <p:spPr/>
        <p:txBody>
          <a:bodyPr/>
          <a:lstStyle/>
          <a:p>
            <a:fld id="{113306F7-9AD1-4B17-A190-F801DEF9CB1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217</a:t>
            </a:fld>
            <a:endParaRPr lang="en-IN"/>
          </a:p>
        </p:txBody>
      </p:sp>
    </p:spTree>
    <p:extLst>
      <p:ext uri="{BB962C8B-B14F-4D97-AF65-F5344CB8AC3E}">
        <p14:creationId xmlns:p14="http://schemas.microsoft.com/office/powerpoint/2010/main" val="27368877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Echo command</a:t>
            </a:r>
          </a:p>
        </p:txBody>
      </p:sp>
      <p:sp>
        <p:nvSpPr>
          <p:cNvPr id="3" name="Content Placeholder 2"/>
          <p:cNvSpPr>
            <a:spLocks noGrp="1"/>
          </p:cNvSpPr>
          <p:nvPr>
            <p:ph idx="1"/>
          </p:nvPr>
        </p:nvSpPr>
        <p:spPr/>
        <p:txBody>
          <a:bodyPr/>
          <a:lstStyle/>
          <a:p>
            <a:r>
              <a:rPr lang="en-IN" sz="2400" b="1" dirty="0"/>
              <a:t>echo</a:t>
            </a:r>
            <a:r>
              <a:rPr lang="en-IN" sz="2400" dirty="0"/>
              <a:t> - display a line of text.</a:t>
            </a:r>
          </a:p>
          <a:p>
            <a:endParaRPr lang="en-IN" sz="2400" b="1" dirty="0"/>
          </a:p>
          <a:p>
            <a:pPr marL="0" indent="0">
              <a:buNone/>
            </a:pPr>
            <a:r>
              <a:rPr lang="en-IN" sz="2400" b="1" dirty="0"/>
              <a:t>Example-2:</a:t>
            </a:r>
            <a:endParaRPr lang="en-IN" sz="2400" dirty="0"/>
          </a:p>
          <a:p>
            <a:pPr marL="0" indent="0">
              <a:buNone/>
            </a:pPr>
            <a:r>
              <a:rPr lang="en-IN" sz="2400" dirty="0"/>
              <a:t>To print value of x, where x=10.</a:t>
            </a:r>
          </a:p>
          <a:p>
            <a:pPr marL="0" indent="0">
              <a:buNone/>
            </a:pPr>
            <a:endParaRPr lang="en-IN" sz="2400" b="1" dirty="0"/>
          </a:p>
          <a:p>
            <a:pPr marL="0" indent="0">
              <a:buNone/>
            </a:pPr>
            <a:r>
              <a:rPr lang="en-IN" sz="2400" b="1" dirty="0"/>
              <a:t>$ echo $x</a:t>
            </a:r>
          </a:p>
          <a:p>
            <a:pPr marL="0" indent="0">
              <a:buNone/>
            </a:pPr>
            <a:r>
              <a:rPr lang="en-IN" sz="2400" b="1" i="1" dirty="0"/>
              <a:t>output:</a:t>
            </a:r>
            <a:br>
              <a:rPr lang="en-IN" sz="2400" b="1" dirty="0"/>
            </a:br>
            <a:r>
              <a:rPr lang="en-IN" sz="2400" b="1" dirty="0"/>
              <a:t>10</a:t>
            </a:r>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218</a:t>
            </a:fld>
            <a:endParaRPr lang="en-IN"/>
          </a:p>
        </p:txBody>
      </p:sp>
    </p:spTree>
    <p:extLst>
      <p:ext uri="{BB962C8B-B14F-4D97-AF65-F5344CB8AC3E}">
        <p14:creationId xmlns:p14="http://schemas.microsoft.com/office/powerpoint/2010/main" val="40035388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Before you can run the script, you need to make the shell script file an executable by using the UNIX </a:t>
            </a:r>
            <a:r>
              <a:rPr lang="en-IN" sz="2400" dirty="0" err="1"/>
              <a:t>chmod</a:t>
            </a:r>
            <a:r>
              <a:rPr lang="en-IN" sz="2400" dirty="0"/>
              <a:t> command. </a:t>
            </a:r>
          </a:p>
          <a:p>
            <a:endParaRPr lang="en-IN" sz="2400" dirty="0"/>
          </a:p>
          <a:p>
            <a:r>
              <a:rPr lang="en-IN" sz="2400" dirty="0"/>
              <a:t>The following command will allow only the user (owner) of the script to execute it:</a:t>
            </a:r>
          </a:p>
          <a:p>
            <a:pPr marL="68580" indent="0">
              <a:buNone/>
            </a:pPr>
            <a:r>
              <a:rPr lang="en-IN" sz="2400" b="1" dirty="0"/>
              <a:t>		$ </a:t>
            </a:r>
            <a:r>
              <a:rPr lang="en-IN" sz="2400" b="1" dirty="0" err="1"/>
              <a:t>chmod</a:t>
            </a:r>
            <a:r>
              <a:rPr lang="en-IN" sz="2400" b="1" dirty="0"/>
              <a:t> </a:t>
            </a:r>
            <a:r>
              <a:rPr lang="en-IN" sz="2400" b="1" dirty="0" err="1"/>
              <a:t>u+x</a:t>
            </a:r>
            <a:r>
              <a:rPr lang="en-IN" sz="2400" b="1" dirty="0"/>
              <a:t> script1</a:t>
            </a:r>
            <a:endParaRPr lang="en-IN" sz="2400" dirty="0"/>
          </a:p>
          <a:p>
            <a:r>
              <a:rPr lang="en-IN" sz="2400" dirty="0"/>
              <a:t>If you wanted to allow everyone (all) to execute the script, you would use this command:</a:t>
            </a:r>
          </a:p>
          <a:p>
            <a:pPr marL="68580" indent="0">
              <a:buNone/>
            </a:pPr>
            <a:r>
              <a:rPr lang="en-IN" sz="2400" b="1" dirty="0"/>
              <a:t>		$ </a:t>
            </a:r>
            <a:r>
              <a:rPr lang="en-IN" sz="2400" b="1" dirty="0" err="1"/>
              <a:t>chmod</a:t>
            </a:r>
            <a:r>
              <a:rPr lang="en-IN" sz="2400" b="1" dirty="0"/>
              <a:t> </a:t>
            </a:r>
            <a:r>
              <a:rPr lang="en-IN" sz="2400" b="1" dirty="0" err="1"/>
              <a:t>a+x</a:t>
            </a:r>
            <a:r>
              <a:rPr lang="en-IN" sz="2400" b="1" dirty="0"/>
              <a:t> script1</a:t>
            </a:r>
            <a:endParaRPr lang="en-IN" sz="24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Permissions for script</a:t>
            </a:r>
          </a:p>
        </p:txBody>
      </p:sp>
      <p:sp>
        <p:nvSpPr>
          <p:cNvPr id="2" name="Date Placeholder 1"/>
          <p:cNvSpPr>
            <a:spLocks noGrp="1"/>
          </p:cNvSpPr>
          <p:nvPr>
            <p:ph type="dt" sz="half" idx="10"/>
          </p:nvPr>
        </p:nvSpPr>
        <p:spPr/>
        <p:txBody>
          <a:bodyPr/>
          <a:lstStyle/>
          <a:p>
            <a:fld id="{7E1140E3-B3CA-4598-B741-EA18FA0BD4B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219</a:t>
            </a:fld>
            <a:endParaRPr lang="en-IN"/>
          </a:p>
        </p:txBody>
      </p:sp>
    </p:spTree>
    <p:extLst>
      <p:ext uri="{BB962C8B-B14F-4D97-AF65-F5344CB8AC3E}">
        <p14:creationId xmlns:p14="http://schemas.microsoft.com/office/powerpoint/2010/main" val="255454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8EF63E-1211-444D-96FD-4D83E5BCBE8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a:t>
            </a:fld>
            <a:endParaRPr lang="en-IN"/>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992887" cy="5577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1117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61784"/>
            <a:ext cx="8064896" cy="4563869"/>
          </a:xfrm>
        </p:spPr>
        <p:txBody>
          <a:bodyPr>
            <a:noAutofit/>
          </a:bodyPr>
          <a:lstStyle/>
          <a:p>
            <a:r>
              <a:rPr lang="en-IN" sz="2400" dirty="0"/>
              <a:t>After the script file has been made an executable with the </a:t>
            </a:r>
            <a:r>
              <a:rPr lang="en-IN" sz="2400" dirty="0" err="1"/>
              <a:t>chmod</a:t>
            </a:r>
            <a:r>
              <a:rPr lang="en-IN" sz="2400" dirty="0"/>
              <a:t> command, you can run the script in a new shell by giving the path to the script:</a:t>
            </a:r>
          </a:p>
          <a:p>
            <a:pPr marL="68580" indent="0">
              <a:buNone/>
            </a:pPr>
            <a:r>
              <a:rPr lang="en-IN" sz="2400" b="1" dirty="0"/>
              <a:t>		$ ./script1</a:t>
            </a:r>
          </a:p>
          <a:p>
            <a:endParaRPr lang="en-IN" sz="2400" b="1" dirty="0"/>
          </a:p>
          <a:p>
            <a:r>
              <a:rPr lang="en-IN" sz="2400" dirty="0"/>
              <a:t>This (./) would be the path to </a:t>
            </a:r>
            <a:r>
              <a:rPr lang="en-IN" sz="2400" b="1" dirty="0"/>
              <a:t>script1 if you are in the same directory as the script.</a:t>
            </a:r>
          </a:p>
          <a:p>
            <a:endParaRPr lang="en-IN" sz="2400" dirty="0"/>
          </a:p>
          <a:p>
            <a:r>
              <a:rPr lang="en-IN" sz="2400" dirty="0"/>
              <a:t>If you were </a:t>
            </a:r>
            <a:r>
              <a:rPr lang="en-IN" sz="2400" b="1" dirty="0"/>
              <a:t>in a different directory than the script</a:t>
            </a:r>
            <a:r>
              <a:rPr lang="en-IN" sz="2400" dirty="0"/>
              <a:t>, you could use one of the following commands to run it:</a:t>
            </a:r>
          </a:p>
          <a:p>
            <a:pPr marL="68580" indent="0">
              <a:buNone/>
            </a:pPr>
            <a:r>
              <a:rPr lang="en-IN" sz="2400" b="1" dirty="0"/>
              <a:t>		$ /home/student1/script1</a:t>
            </a:r>
            <a:br>
              <a:rPr lang="en-IN" sz="2400" dirty="0"/>
            </a:br>
            <a:r>
              <a:rPr lang="en-IN" sz="2400" dirty="0"/>
              <a:t>			or</a:t>
            </a:r>
            <a:br>
              <a:rPr lang="en-IN" sz="2400" dirty="0"/>
            </a:br>
            <a:r>
              <a:rPr lang="en-IN" sz="2400" dirty="0"/>
              <a:t>		</a:t>
            </a:r>
            <a:r>
              <a:rPr lang="en-IN" sz="2400" b="1" dirty="0"/>
              <a:t>$ /bin/</a:t>
            </a:r>
            <a:r>
              <a:rPr lang="en-IN" sz="2400" b="1" dirty="0" err="1"/>
              <a:t>ksh</a:t>
            </a:r>
            <a:r>
              <a:rPr lang="en-IN" sz="2400" b="1" dirty="0"/>
              <a:t> /home/student1/script1</a:t>
            </a:r>
            <a:endParaRPr lang="en-IN" sz="2400" dirty="0"/>
          </a:p>
          <a:p>
            <a:endParaRPr lang="en-IN" sz="2400" dirty="0"/>
          </a:p>
        </p:txBody>
      </p:sp>
      <p:sp>
        <p:nvSpPr>
          <p:cNvPr id="4" name="Title 1"/>
          <p:cNvSpPr txBox="1">
            <a:spLocks/>
          </p:cNvSpPr>
          <p:nvPr/>
        </p:nvSpPr>
        <p:spPr>
          <a:xfrm>
            <a:off x="467544" y="404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Executing script</a:t>
            </a:r>
          </a:p>
        </p:txBody>
      </p:sp>
      <p:sp>
        <p:nvSpPr>
          <p:cNvPr id="2" name="Date Placeholder 1"/>
          <p:cNvSpPr>
            <a:spLocks noGrp="1"/>
          </p:cNvSpPr>
          <p:nvPr>
            <p:ph type="dt" sz="half" idx="10"/>
          </p:nvPr>
        </p:nvSpPr>
        <p:spPr/>
        <p:txBody>
          <a:bodyPr/>
          <a:lstStyle/>
          <a:p>
            <a:fld id="{EF56F231-3E2C-4BCA-A3B0-0B243ED2077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220</a:t>
            </a:fld>
            <a:endParaRPr lang="en-IN"/>
          </a:p>
        </p:txBody>
      </p:sp>
    </p:spTree>
    <p:extLst>
      <p:ext uri="{BB962C8B-B14F-4D97-AF65-F5344CB8AC3E}">
        <p14:creationId xmlns:p14="http://schemas.microsoft.com/office/powerpoint/2010/main" val="10838812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61784"/>
            <a:ext cx="8064896" cy="4563869"/>
          </a:xfrm>
        </p:spPr>
        <p:txBody>
          <a:bodyPr>
            <a:noAutofit/>
          </a:bodyPr>
          <a:lstStyle/>
          <a:p>
            <a:r>
              <a:rPr lang="en-IN" sz="2400" dirty="0"/>
              <a:t>On some online portals, Execute it as </a:t>
            </a:r>
          </a:p>
          <a:p>
            <a:pPr marL="68580" indent="0">
              <a:buNone/>
            </a:pPr>
            <a:r>
              <a:rPr lang="en-IN" sz="2400" b="1" dirty="0"/>
              <a:t>		$ </a:t>
            </a:r>
            <a:r>
              <a:rPr lang="en-IN" sz="2400" b="1" dirty="0" err="1"/>
              <a:t>sh</a:t>
            </a:r>
            <a:r>
              <a:rPr lang="en-IN" sz="2400" b="1" dirty="0"/>
              <a:t> script1.sh</a:t>
            </a:r>
          </a:p>
          <a:p>
            <a:endParaRPr lang="en-IN" sz="2400" b="1" dirty="0"/>
          </a:p>
          <a:p>
            <a:endParaRPr lang="en-IN" sz="2400" dirty="0"/>
          </a:p>
        </p:txBody>
      </p:sp>
      <p:sp>
        <p:nvSpPr>
          <p:cNvPr id="4" name="Title 1"/>
          <p:cNvSpPr txBox="1">
            <a:spLocks/>
          </p:cNvSpPr>
          <p:nvPr/>
        </p:nvSpPr>
        <p:spPr>
          <a:xfrm>
            <a:off x="467544" y="404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Executing script</a:t>
            </a:r>
          </a:p>
        </p:txBody>
      </p:sp>
      <p:sp>
        <p:nvSpPr>
          <p:cNvPr id="2" name="Date Placeholder 1"/>
          <p:cNvSpPr>
            <a:spLocks noGrp="1"/>
          </p:cNvSpPr>
          <p:nvPr>
            <p:ph type="dt" sz="half" idx="10"/>
          </p:nvPr>
        </p:nvSpPr>
        <p:spPr/>
        <p:txBody>
          <a:bodyPr/>
          <a:lstStyle/>
          <a:p>
            <a:fld id="{EF56F231-3E2C-4BCA-A3B0-0B243ED2077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221</a:t>
            </a:fld>
            <a:endParaRPr lang="en-IN"/>
          </a:p>
        </p:txBody>
      </p:sp>
    </p:spTree>
    <p:extLst>
      <p:ext uri="{BB962C8B-B14F-4D97-AF65-F5344CB8AC3E}">
        <p14:creationId xmlns:p14="http://schemas.microsoft.com/office/powerpoint/2010/main" val="11564464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404664"/>
            <a:ext cx="7024744" cy="457120"/>
          </a:xfrm>
        </p:spPr>
        <p:txBody>
          <a:bodyPr>
            <a:normAutofit fontScale="90000"/>
          </a:bodyPr>
          <a:lstStyle/>
          <a:p>
            <a:r>
              <a:rPr lang="en-IN" sz="2800" b="1" dirty="0"/>
              <a:t>Sample program</a:t>
            </a:r>
          </a:p>
        </p:txBody>
      </p:sp>
      <p:sp>
        <p:nvSpPr>
          <p:cNvPr id="3" name="Content Placeholder 2"/>
          <p:cNvSpPr>
            <a:spLocks noGrp="1"/>
          </p:cNvSpPr>
          <p:nvPr>
            <p:ph sz="quarter" idx="4294967295"/>
          </p:nvPr>
        </p:nvSpPr>
        <p:spPr>
          <a:xfrm>
            <a:off x="539552" y="1124744"/>
            <a:ext cx="7776864" cy="5256584"/>
          </a:xfrm>
          <a:prstGeom prst="rect">
            <a:avLst/>
          </a:prstGeom>
        </p:spPr>
        <p:txBody>
          <a:bodyPr>
            <a:normAutofit fontScale="70000" lnSpcReduction="20000"/>
          </a:bodyPr>
          <a:lstStyle/>
          <a:p>
            <a:r>
              <a:rPr lang="en-IN" sz="2900" dirty="0"/>
              <a:t>vi hello.sh</a:t>
            </a:r>
          </a:p>
          <a:p>
            <a:r>
              <a:rPr lang="en-IN" sz="2900" dirty="0"/>
              <a:t>To go into edit mode:</a:t>
            </a:r>
          </a:p>
          <a:p>
            <a:pPr lvl="1"/>
            <a:r>
              <a:rPr lang="en-IN" sz="2900" b="1" dirty="0"/>
              <a:t>press ESC and type I</a:t>
            </a:r>
          </a:p>
          <a:p>
            <a:r>
              <a:rPr lang="en-IN" sz="2900" dirty="0"/>
              <a:t>To save a file</a:t>
            </a:r>
          </a:p>
          <a:p>
            <a:pPr lvl="1"/>
            <a:r>
              <a:rPr lang="en-IN" sz="2900" b="1" dirty="0"/>
              <a:t>press ESC and type :w </a:t>
            </a:r>
            <a:r>
              <a:rPr lang="en-IN" sz="2900" b="1" dirty="0" err="1"/>
              <a:t>fileName</a:t>
            </a:r>
            <a:endParaRPr lang="en-IN" sz="2900" b="1" dirty="0"/>
          </a:p>
          <a:p>
            <a:r>
              <a:rPr lang="en-IN" sz="2900" dirty="0"/>
              <a:t>To save a file and quit:</a:t>
            </a:r>
          </a:p>
          <a:p>
            <a:pPr lvl="1"/>
            <a:r>
              <a:rPr lang="en-IN" sz="2900" b="1" dirty="0"/>
              <a:t>press ESC and type :</a:t>
            </a:r>
            <a:r>
              <a:rPr lang="en-IN" sz="2900" b="1" dirty="0" err="1"/>
              <a:t>wq</a:t>
            </a:r>
            <a:endParaRPr lang="en-IN" sz="2900" b="1" dirty="0"/>
          </a:p>
          <a:p>
            <a:pPr lvl="2"/>
            <a:r>
              <a:rPr lang="en-IN" sz="2600" b="1" dirty="0"/>
              <a:t>Or </a:t>
            </a:r>
          </a:p>
          <a:p>
            <a:pPr lvl="1"/>
            <a:r>
              <a:rPr lang="en-IN" sz="2900" b="1" dirty="0"/>
              <a:t>press ESC and type :x</a:t>
            </a:r>
          </a:p>
          <a:p>
            <a:r>
              <a:rPr lang="en-IN" sz="2900" dirty="0"/>
              <a:t>Save and close the file. </a:t>
            </a:r>
          </a:p>
          <a:p>
            <a:r>
              <a:rPr lang="en-IN" sz="2900" dirty="0"/>
              <a:t>You can run the script as follows: </a:t>
            </a:r>
          </a:p>
          <a:p>
            <a:pPr marL="68580" indent="0">
              <a:buNone/>
            </a:pPr>
            <a:r>
              <a:rPr lang="en-IN" sz="2900" dirty="0"/>
              <a:t>	</a:t>
            </a:r>
            <a:r>
              <a:rPr lang="en-IN" sz="2900" b="1" dirty="0"/>
              <a:t>./hello.sh </a:t>
            </a:r>
          </a:p>
          <a:p>
            <a:r>
              <a:rPr lang="en-IN" sz="2900" dirty="0"/>
              <a:t>Sample outputs: </a:t>
            </a:r>
          </a:p>
          <a:p>
            <a:pPr marL="0" indent="0">
              <a:buNone/>
            </a:pPr>
            <a:r>
              <a:rPr lang="en-IN" sz="2900" dirty="0"/>
              <a:t>	</a:t>
            </a:r>
            <a:r>
              <a:rPr lang="en-IN" sz="2900" b="1" dirty="0"/>
              <a:t>bash: ./hello.sh: Permission denied</a:t>
            </a:r>
          </a:p>
          <a:p>
            <a:r>
              <a:rPr lang="en-IN" sz="2900" dirty="0"/>
              <a:t>Type </a:t>
            </a:r>
            <a:r>
              <a:rPr lang="en-IN" sz="2900" b="1" dirty="0" err="1"/>
              <a:t>chmod</a:t>
            </a:r>
            <a:r>
              <a:rPr lang="en-IN" sz="2900" b="1" dirty="0"/>
              <a:t> </a:t>
            </a:r>
            <a:r>
              <a:rPr lang="en-IN" sz="2900" b="1" dirty="0" err="1"/>
              <a:t>u+x</a:t>
            </a:r>
            <a:r>
              <a:rPr lang="en-IN" sz="2900" b="1" dirty="0"/>
              <a:t> hello.sh</a:t>
            </a:r>
          </a:p>
          <a:p>
            <a:r>
              <a:rPr lang="en-IN" sz="2900" dirty="0"/>
              <a:t>And execute the program again</a:t>
            </a:r>
          </a:p>
          <a:p>
            <a:pPr marL="68580" indent="0">
              <a:buNone/>
            </a:pPr>
            <a:endParaRPr lang="en-IN" dirty="0"/>
          </a:p>
          <a:p>
            <a:pPr lvl="1"/>
            <a:endParaRPr lang="en-IN" sz="1800" dirty="0"/>
          </a:p>
        </p:txBody>
      </p:sp>
      <p:sp>
        <p:nvSpPr>
          <p:cNvPr id="2" name="Date Placeholder 1"/>
          <p:cNvSpPr>
            <a:spLocks noGrp="1"/>
          </p:cNvSpPr>
          <p:nvPr>
            <p:ph type="dt" sz="half" idx="10"/>
          </p:nvPr>
        </p:nvSpPr>
        <p:spPr/>
        <p:txBody>
          <a:bodyPr/>
          <a:lstStyle/>
          <a:p>
            <a:fld id="{3D37453F-C1B3-4ECF-B1CF-9B8FFC0DB1C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222</a:t>
            </a:fld>
            <a:endParaRPr lang="en-IN"/>
          </a:p>
        </p:txBody>
      </p:sp>
    </p:spTree>
    <p:extLst>
      <p:ext uri="{BB962C8B-B14F-4D97-AF65-F5344CB8AC3E}">
        <p14:creationId xmlns:p14="http://schemas.microsoft.com/office/powerpoint/2010/main" val="14463450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35576"/>
            <a:ext cx="7024744" cy="385112"/>
          </a:xfrm>
        </p:spPr>
        <p:txBody>
          <a:bodyPr>
            <a:normAutofit fontScale="90000"/>
          </a:bodyPr>
          <a:lstStyle/>
          <a:p>
            <a:r>
              <a:rPr lang="en-IN" sz="2400" b="1" dirty="0" err="1"/>
              <a:t>Chmod</a:t>
            </a:r>
            <a:r>
              <a:rPr lang="en-IN" sz="2400" b="1" dirty="0"/>
              <a:t> command</a:t>
            </a:r>
          </a:p>
        </p:txBody>
      </p:sp>
      <p:sp>
        <p:nvSpPr>
          <p:cNvPr id="3" name="Content Placeholder 2"/>
          <p:cNvSpPr>
            <a:spLocks noGrp="1"/>
          </p:cNvSpPr>
          <p:nvPr>
            <p:ph idx="1"/>
          </p:nvPr>
        </p:nvSpPr>
        <p:spPr>
          <a:xfrm>
            <a:off x="899592" y="980728"/>
            <a:ext cx="7416824" cy="4680520"/>
          </a:xfrm>
        </p:spPr>
        <p:txBody>
          <a:bodyPr>
            <a:normAutofit fontScale="47500" lnSpcReduction="20000"/>
          </a:bodyPr>
          <a:lstStyle/>
          <a:p>
            <a:pPr marL="68580" indent="0">
              <a:buNone/>
            </a:pPr>
            <a:r>
              <a:rPr lang="en-IN" sz="4400" dirty="0"/>
              <a:t>The '</a:t>
            </a:r>
            <a:r>
              <a:rPr lang="en-IN" sz="4400" i="1" dirty="0" err="1"/>
              <a:t>chmod</a:t>
            </a:r>
            <a:r>
              <a:rPr lang="en-IN" sz="4400" i="1" dirty="0"/>
              <a:t> command</a:t>
            </a:r>
            <a:r>
              <a:rPr lang="en-IN" sz="4400" dirty="0"/>
              <a:t> is used to change the access permissions of a file. The syntax is as follows: </a:t>
            </a:r>
          </a:p>
          <a:p>
            <a:pPr marL="68580" indent="0">
              <a:buNone/>
            </a:pPr>
            <a:endParaRPr lang="en-IN" sz="4400" b="1" dirty="0"/>
          </a:p>
          <a:p>
            <a:pPr marL="68580" indent="0">
              <a:buNone/>
            </a:pPr>
            <a:r>
              <a:rPr lang="en-IN" sz="4400" b="1" dirty="0" err="1"/>
              <a:t>chmod</a:t>
            </a:r>
            <a:r>
              <a:rPr lang="en-IN" sz="4400" b="1" dirty="0"/>
              <a:t> </a:t>
            </a:r>
            <a:r>
              <a:rPr lang="en-IN" sz="4400" b="1" dirty="0" err="1"/>
              <a:t>ugo+rwx</a:t>
            </a:r>
            <a:r>
              <a:rPr lang="en-IN" sz="4400" b="1" dirty="0"/>
              <a:t> filename Where, </a:t>
            </a:r>
          </a:p>
          <a:p>
            <a:r>
              <a:rPr lang="en-IN" sz="4400" dirty="0"/>
              <a:t>u : Users</a:t>
            </a:r>
          </a:p>
          <a:p>
            <a:r>
              <a:rPr lang="en-IN" sz="4400" dirty="0"/>
              <a:t>g : Groups</a:t>
            </a:r>
          </a:p>
          <a:p>
            <a:r>
              <a:rPr lang="en-IN" sz="4400" dirty="0"/>
              <a:t>o : Others</a:t>
            </a:r>
          </a:p>
          <a:p>
            <a:r>
              <a:rPr lang="en-IN" sz="4400" dirty="0"/>
              <a:t>+ : Adds the permission</a:t>
            </a:r>
          </a:p>
          <a:p>
            <a:r>
              <a:rPr lang="en-IN" sz="4400" dirty="0"/>
              <a:t>- : Removes the permission</a:t>
            </a:r>
          </a:p>
          <a:p>
            <a:r>
              <a:rPr lang="en-IN" sz="4400" dirty="0"/>
              <a:t>= : Overwrites current permissions</a:t>
            </a:r>
          </a:p>
          <a:p>
            <a:r>
              <a:rPr lang="en-IN" sz="4400" dirty="0"/>
              <a:t>r : Read permission</a:t>
            </a:r>
          </a:p>
          <a:p>
            <a:r>
              <a:rPr lang="en-IN" sz="4400" dirty="0"/>
              <a:t>w : Write permission</a:t>
            </a:r>
          </a:p>
          <a:p>
            <a:r>
              <a:rPr lang="en-IN" sz="4400" dirty="0"/>
              <a:t>x : Execute permission</a:t>
            </a:r>
          </a:p>
          <a:p>
            <a:endParaRPr lang="en-IN" dirty="0"/>
          </a:p>
        </p:txBody>
      </p:sp>
      <p:sp>
        <p:nvSpPr>
          <p:cNvPr id="4" name="Date Placeholder 3"/>
          <p:cNvSpPr>
            <a:spLocks noGrp="1"/>
          </p:cNvSpPr>
          <p:nvPr>
            <p:ph type="dt" sz="half" idx="10"/>
          </p:nvPr>
        </p:nvSpPr>
        <p:spPr/>
        <p:txBody>
          <a:bodyPr/>
          <a:lstStyle/>
          <a:p>
            <a:fld id="{4052B431-9980-409F-A081-DF6C48D9F2E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223</a:t>
            </a:fld>
            <a:endParaRPr lang="en-IN"/>
          </a:p>
        </p:txBody>
      </p:sp>
    </p:spTree>
    <p:extLst>
      <p:ext uri="{BB962C8B-B14F-4D97-AF65-F5344CB8AC3E}">
        <p14:creationId xmlns:p14="http://schemas.microsoft.com/office/powerpoint/2010/main" val="1619691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a:bodyPr>
          <a:lstStyle/>
          <a:p>
            <a:r>
              <a:rPr lang="en-IN" sz="2800" b="1" dirty="0"/>
              <a:t>Arithmetic expression </a:t>
            </a:r>
          </a:p>
        </p:txBody>
      </p:sp>
      <p:sp>
        <p:nvSpPr>
          <p:cNvPr id="3" name="Content Placeholder 2"/>
          <p:cNvSpPr>
            <a:spLocks noGrp="1"/>
          </p:cNvSpPr>
          <p:nvPr>
            <p:ph idx="1"/>
          </p:nvPr>
        </p:nvSpPr>
        <p:spPr/>
        <p:txBody>
          <a:bodyPr>
            <a:noAutofit/>
          </a:bodyPr>
          <a:lstStyle/>
          <a:p>
            <a:r>
              <a:rPr lang="en-IN" sz="2400" dirty="0"/>
              <a:t>Arithmetic expansion allows the evaluation of an arithmetic expression and the substitution of the result. </a:t>
            </a:r>
          </a:p>
          <a:p>
            <a:r>
              <a:rPr lang="en-IN" sz="2400" dirty="0"/>
              <a:t>The format for arithmetic expansion is:</a:t>
            </a:r>
          </a:p>
          <a:p>
            <a:pPr marL="68580" indent="0">
              <a:buNone/>
            </a:pPr>
            <a:r>
              <a:rPr lang="en-IN" sz="2400" b="1" dirty="0"/>
              <a:t>		$((expression))</a:t>
            </a:r>
          </a:p>
          <a:p>
            <a:endParaRPr lang="en-IN" sz="2400" dirty="0"/>
          </a:p>
          <a:p>
            <a:r>
              <a:rPr lang="en-IN" sz="2400" dirty="0"/>
              <a:t>Reading man bash says that the old format:</a:t>
            </a:r>
          </a:p>
          <a:p>
            <a:pPr marL="68580" indent="0">
              <a:buNone/>
            </a:pPr>
            <a:r>
              <a:rPr lang="en-IN" sz="2400" b="1" dirty="0"/>
              <a:t>		$[expression] </a:t>
            </a:r>
          </a:p>
          <a:p>
            <a:pPr lvl="1"/>
            <a:r>
              <a:rPr lang="en-IN" sz="2400" dirty="0"/>
              <a:t>is deprecated and will be removed. </a:t>
            </a:r>
          </a:p>
          <a:p>
            <a:pPr lvl="1"/>
            <a:r>
              <a:rPr lang="en-IN" sz="2400" dirty="0"/>
              <a:t>Otherwise they should be equivalent.</a:t>
            </a:r>
          </a:p>
          <a:p>
            <a:endParaRPr lang="en-IN" sz="2400" b="1" dirty="0"/>
          </a:p>
        </p:txBody>
      </p:sp>
      <p:sp>
        <p:nvSpPr>
          <p:cNvPr id="4" name="Date Placeholder 3"/>
          <p:cNvSpPr>
            <a:spLocks noGrp="1"/>
          </p:cNvSpPr>
          <p:nvPr>
            <p:ph type="dt" sz="half" idx="10"/>
          </p:nvPr>
        </p:nvSpPr>
        <p:spPr/>
        <p:txBody>
          <a:bodyPr/>
          <a:lstStyle/>
          <a:p>
            <a:fld id="{FF2D7A5F-981C-49C4-924B-00C734FA9EB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224</a:t>
            </a:fld>
            <a:endParaRPr lang="en-IN"/>
          </a:p>
        </p:txBody>
      </p:sp>
    </p:spTree>
    <p:extLst>
      <p:ext uri="{BB962C8B-B14F-4D97-AF65-F5344CB8AC3E}">
        <p14:creationId xmlns:p14="http://schemas.microsoft.com/office/powerpoint/2010/main" val="37388880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 to Add Two Integers</a:t>
            </a:r>
            <a:endParaRPr lang="en-IN" dirty="0"/>
          </a:p>
        </p:txBody>
      </p:sp>
      <p:sp>
        <p:nvSpPr>
          <p:cNvPr id="3" name="Content Placeholder 2"/>
          <p:cNvSpPr>
            <a:spLocks noGrp="1"/>
          </p:cNvSpPr>
          <p:nvPr>
            <p:ph idx="1"/>
          </p:nvPr>
        </p:nvSpPr>
        <p:spPr>
          <a:xfrm>
            <a:off x="457200" y="1600200"/>
            <a:ext cx="8219256" cy="4525963"/>
          </a:xfrm>
        </p:spPr>
        <p:txBody>
          <a:bodyPr>
            <a:normAutofit/>
          </a:bodyPr>
          <a:lstStyle/>
          <a:p>
            <a:pPr marL="0" indent="0">
              <a:buNone/>
            </a:pPr>
            <a:r>
              <a:rPr lang="en-IN" sz="2400" dirty="0"/>
              <a:t>#!/bin/bash</a:t>
            </a:r>
          </a:p>
          <a:p>
            <a:pPr marL="0" indent="0">
              <a:buNone/>
            </a:pPr>
            <a:r>
              <a:rPr lang="en-IN" sz="2400" dirty="0"/>
              <a:t># Calculate the sum of two integers with pre initialize values</a:t>
            </a:r>
          </a:p>
          <a:p>
            <a:pPr marL="0" indent="0">
              <a:buNone/>
            </a:pPr>
            <a:r>
              <a:rPr lang="en-IN" sz="2400" dirty="0"/>
              <a:t># in a shell script</a:t>
            </a:r>
          </a:p>
          <a:p>
            <a:pPr marL="0" indent="0">
              <a:buNone/>
            </a:pPr>
            <a:r>
              <a:rPr lang="en-IN" sz="2400" dirty="0"/>
              <a:t> a=10</a:t>
            </a:r>
          </a:p>
          <a:p>
            <a:pPr marL="0" indent="0">
              <a:buNone/>
            </a:pPr>
            <a:r>
              <a:rPr lang="en-IN" sz="2400" dirty="0"/>
              <a:t>b=20</a:t>
            </a:r>
          </a:p>
          <a:p>
            <a:pPr marL="0" indent="0">
              <a:buNone/>
            </a:pPr>
            <a:r>
              <a:rPr lang="en-IN" sz="2400" dirty="0"/>
              <a:t> </a:t>
            </a:r>
          </a:p>
          <a:p>
            <a:pPr marL="0" indent="0">
              <a:buNone/>
            </a:pPr>
            <a:r>
              <a:rPr lang="en-IN" sz="2400" dirty="0"/>
              <a:t>sum=$(( $a + $b ))</a:t>
            </a:r>
          </a:p>
          <a:p>
            <a:pPr marL="0" indent="0">
              <a:buNone/>
            </a:pPr>
            <a:r>
              <a:rPr lang="en-IN" sz="2400" dirty="0"/>
              <a:t> </a:t>
            </a:r>
          </a:p>
          <a:p>
            <a:pPr marL="0" indent="0">
              <a:buNone/>
            </a:pPr>
            <a:r>
              <a:rPr lang="en-IN" sz="2400" dirty="0"/>
              <a:t>echo $sum</a:t>
            </a:r>
          </a:p>
          <a:p>
            <a:endParaRPr lang="en-IN" dirty="0"/>
          </a:p>
        </p:txBody>
      </p:sp>
      <p:sp>
        <p:nvSpPr>
          <p:cNvPr id="4" name="Date Placeholder 3"/>
          <p:cNvSpPr>
            <a:spLocks noGrp="1"/>
          </p:cNvSpPr>
          <p:nvPr>
            <p:ph type="dt" sz="half" idx="10"/>
          </p:nvPr>
        </p:nvSpPr>
        <p:spPr/>
        <p:txBody>
          <a:bodyPr/>
          <a:lstStyle/>
          <a:p>
            <a:fld id="{AA6E1596-D3B0-4A70-BD66-3887D7A416E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225</a:t>
            </a:fld>
            <a:endParaRPr lang="en-IN"/>
          </a:p>
        </p:txBody>
      </p:sp>
    </p:spTree>
    <p:extLst>
      <p:ext uri="{BB962C8B-B14F-4D97-AF65-F5344CB8AC3E}">
        <p14:creationId xmlns:p14="http://schemas.microsoft.com/office/powerpoint/2010/main" val="11296954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System Boot</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B5AAA1AE-1FC0-464F-99AB-5CBF54C6F69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226</a:t>
            </a:fld>
            <a:endParaRPr lang="en-IN"/>
          </a:p>
        </p:txBody>
      </p:sp>
    </p:spTree>
    <p:extLst>
      <p:ext uri="{BB962C8B-B14F-4D97-AF65-F5344CB8AC3E}">
        <p14:creationId xmlns:p14="http://schemas.microsoft.com/office/powerpoint/2010/main" val="28759721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a:t>System Boot</a:t>
            </a:r>
          </a:p>
        </p:txBody>
      </p:sp>
      <p:sp>
        <p:nvSpPr>
          <p:cNvPr id="57347" name="Rectangle 3"/>
          <p:cNvSpPr>
            <a:spLocks noGrp="1" noChangeArrowheads="1"/>
          </p:cNvSpPr>
          <p:nvPr>
            <p:ph type="body" idx="1"/>
          </p:nvPr>
        </p:nvSpPr>
        <p:spPr>
          <a:xfrm>
            <a:off x="885825" y="1154113"/>
            <a:ext cx="7407275" cy="4530725"/>
          </a:xfrm>
        </p:spPr>
        <p:txBody>
          <a:bodyPr>
            <a:noAutofit/>
          </a:bodyPr>
          <a:lstStyle/>
          <a:p>
            <a:r>
              <a:rPr lang="en-US" altLang="en-US" sz="2400" dirty="0"/>
              <a:t>When power is initialized on system, </a:t>
            </a:r>
          </a:p>
          <a:p>
            <a:pPr lvl="1"/>
            <a:r>
              <a:rPr lang="en-US" altLang="en-US" sz="2400" dirty="0"/>
              <a:t>execution starts at a fixed memory location,</a:t>
            </a:r>
          </a:p>
          <a:p>
            <a:pPr lvl="1"/>
            <a:r>
              <a:rPr lang="en-US" altLang="en-US" sz="2400" b="1" dirty="0"/>
              <a:t>Firmware ROM used to hold initial boot code</a:t>
            </a:r>
          </a:p>
          <a:p>
            <a:endParaRPr lang="en-US" altLang="en-US" sz="2400" dirty="0"/>
          </a:p>
          <a:p>
            <a:r>
              <a:rPr lang="en-US" altLang="en-US" sz="2400" dirty="0"/>
              <a:t>Operating system must be </a:t>
            </a:r>
          </a:p>
          <a:p>
            <a:pPr lvl="1"/>
            <a:r>
              <a:rPr lang="en-US" altLang="en-US" sz="2400" dirty="0"/>
              <a:t>made available to hardware </a:t>
            </a:r>
          </a:p>
          <a:p>
            <a:pPr lvl="1"/>
            <a:r>
              <a:rPr lang="en-US" altLang="en-US" sz="2400" dirty="0"/>
              <a:t>so hardware can start it</a:t>
            </a:r>
          </a:p>
        </p:txBody>
      </p:sp>
      <p:sp>
        <p:nvSpPr>
          <p:cNvPr id="2" name="Date Placeholder 1"/>
          <p:cNvSpPr>
            <a:spLocks noGrp="1"/>
          </p:cNvSpPr>
          <p:nvPr>
            <p:ph type="dt" sz="half" idx="10"/>
          </p:nvPr>
        </p:nvSpPr>
        <p:spPr/>
        <p:txBody>
          <a:bodyPr/>
          <a:lstStyle/>
          <a:p>
            <a:fld id="{A6E48F2F-EBC7-4368-A25F-CBDE5FC52A9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227</a:t>
            </a:fld>
            <a:endParaRPr lang="en-IN"/>
          </a:p>
        </p:txBody>
      </p:sp>
    </p:spTree>
    <p:extLst>
      <p:ext uri="{BB962C8B-B14F-4D97-AF65-F5344CB8AC3E}">
        <p14:creationId xmlns:p14="http://schemas.microsoft.com/office/powerpoint/2010/main" val="2630296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dirty="0"/>
              <a:t>System Boot</a:t>
            </a:r>
          </a:p>
        </p:txBody>
      </p:sp>
      <p:sp>
        <p:nvSpPr>
          <p:cNvPr id="57347" name="Rectangle 3"/>
          <p:cNvSpPr>
            <a:spLocks noGrp="1" noChangeArrowheads="1"/>
          </p:cNvSpPr>
          <p:nvPr>
            <p:ph sz="half" idx="1"/>
          </p:nvPr>
        </p:nvSpPr>
        <p:spPr>
          <a:xfrm>
            <a:off x="457200" y="1600200"/>
            <a:ext cx="7571184" cy="4525963"/>
          </a:xfrm>
        </p:spPr>
        <p:txBody>
          <a:bodyPr>
            <a:noAutofit/>
          </a:bodyPr>
          <a:lstStyle/>
          <a:p>
            <a:r>
              <a:rPr lang="en-US" altLang="en-US" b="1" dirty="0">
                <a:solidFill>
                  <a:srgbClr val="3366FF"/>
                </a:solidFill>
              </a:rPr>
              <a:t>Bootstrap loader </a:t>
            </a:r>
          </a:p>
          <a:p>
            <a:pPr lvl="1"/>
            <a:r>
              <a:rPr lang="en-US" altLang="en-US" sz="2400" dirty="0"/>
              <a:t>Small piece of code, </a:t>
            </a:r>
          </a:p>
          <a:p>
            <a:pPr lvl="1"/>
            <a:r>
              <a:rPr lang="en-US" altLang="en-US" sz="2400" dirty="0"/>
              <a:t>stored in </a:t>
            </a:r>
            <a:r>
              <a:rPr lang="en-US" altLang="en-US" sz="2400" b="1" dirty="0">
                <a:solidFill>
                  <a:srgbClr val="3366FF"/>
                </a:solidFill>
              </a:rPr>
              <a:t>ROM</a:t>
            </a:r>
            <a:r>
              <a:rPr lang="en-US" altLang="en-US" sz="2400" dirty="0"/>
              <a:t> or </a:t>
            </a:r>
            <a:r>
              <a:rPr lang="en-US" altLang="en-US" sz="2400" b="1" dirty="0">
                <a:solidFill>
                  <a:srgbClr val="3366FF"/>
                </a:solidFill>
              </a:rPr>
              <a:t>EEPROM</a:t>
            </a:r>
            <a:r>
              <a:rPr lang="en-US" altLang="en-US" sz="2400" dirty="0"/>
              <a:t> (</a:t>
            </a:r>
            <a:r>
              <a:rPr lang="en-IN" altLang="en-US" dirty="0"/>
              <a:t>electrically erasable programmable read-only memory)</a:t>
            </a:r>
            <a:endParaRPr lang="en-US" altLang="en-US" sz="2400" dirty="0"/>
          </a:p>
          <a:p>
            <a:pPr lvl="1"/>
            <a:r>
              <a:rPr lang="en-US" altLang="en-US" sz="2400" dirty="0"/>
              <a:t>locates the kernel, </a:t>
            </a:r>
          </a:p>
          <a:p>
            <a:pPr lvl="1"/>
            <a:r>
              <a:rPr lang="en-US" altLang="en-US" sz="2400" dirty="0"/>
              <a:t>loads it into memory, and </a:t>
            </a:r>
          </a:p>
          <a:p>
            <a:pPr lvl="1"/>
            <a:r>
              <a:rPr lang="en-US" altLang="en-US" sz="2400" dirty="0"/>
              <a:t>starts it</a:t>
            </a:r>
          </a:p>
        </p:txBody>
      </p:sp>
      <p:sp>
        <p:nvSpPr>
          <p:cNvPr id="2" name="Date Placeholder 1"/>
          <p:cNvSpPr>
            <a:spLocks noGrp="1"/>
          </p:cNvSpPr>
          <p:nvPr>
            <p:ph type="dt" sz="half" idx="10"/>
          </p:nvPr>
        </p:nvSpPr>
        <p:spPr/>
        <p:txBody>
          <a:bodyPr/>
          <a:lstStyle/>
          <a:p>
            <a:fld id="{78CC3793-CA62-4CF4-B1B7-5AE8B8DA2169}"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228</a:t>
            </a:fld>
            <a:endParaRPr lang="en-IN"/>
          </a:p>
        </p:txBody>
      </p:sp>
    </p:spTree>
    <p:extLst>
      <p:ext uri="{BB962C8B-B14F-4D97-AF65-F5344CB8AC3E}">
        <p14:creationId xmlns:p14="http://schemas.microsoft.com/office/powerpoint/2010/main" val="6679533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dirty="0"/>
              <a:t>System Boot</a:t>
            </a:r>
          </a:p>
        </p:txBody>
      </p:sp>
      <p:sp>
        <p:nvSpPr>
          <p:cNvPr id="5" name="Content Placeholder 4"/>
          <p:cNvSpPr>
            <a:spLocks noGrp="1"/>
          </p:cNvSpPr>
          <p:nvPr>
            <p:ph sz="half" idx="2"/>
          </p:nvPr>
        </p:nvSpPr>
        <p:spPr>
          <a:xfrm>
            <a:off x="323528" y="1412776"/>
            <a:ext cx="4038600" cy="4525963"/>
          </a:xfrm>
        </p:spPr>
        <p:txBody>
          <a:bodyPr/>
          <a:lstStyle/>
          <a:p>
            <a:pPr marL="342900" lvl="1" indent="-342900">
              <a:buFont typeface="Arial" panose="020B0604020202020204" pitchFamily="34" charset="0"/>
              <a:buChar char="•"/>
            </a:pPr>
            <a:r>
              <a:rPr lang="en-US" altLang="en-US" dirty="0"/>
              <a:t>Sometimes two-step process where </a:t>
            </a:r>
          </a:p>
          <a:p>
            <a:pPr marL="742950" lvl="2" indent="-342900"/>
            <a:r>
              <a:rPr lang="en-US" altLang="en-US" sz="2400" b="1" dirty="0">
                <a:solidFill>
                  <a:srgbClr val="3366FF"/>
                </a:solidFill>
              </a:rPr>
              <a:t>Boot block </a:t>
            </a:r>
            <a:r>
              <a:rPr lang="en-US" altLang="en-US" sz="2400" dirty="0"/>
              <a:t>at fixed location loaded by ROM code, </a:t>
            </a:r>
          </a:p>
          <a:p>
            <a:pPr marL="742950" lvl="2" indent="-342900"/>
            <a:r>
              <a:rPr lang="en-US" altLang="en-US" sz="2400" dirty="0"/>
              <a:t>which loads bootstrap loader from disk</a:t>
            </a:r>
          </a:p>
          <a:p>
            <a:pPr marL="742950" lvl="2" indent="-342900"/>
            <a:r>
              <a:rPr lang="en-US" altLang="en-US" sz="2400" dirty="0"/>
              <a:t>Then loader continues with its job</a:t>
            </a:r>
          </a:p>
          <a:p>
            <a:endParaRPr lang="en-IN" dirty="0"/>
          </a:p>
        </p:txBody>
      </p:sp>
      <p:sp>
        <p:nvSpPr>
          <p:cNvPr id="2" name="Date Placeholder 1"/>
          <p:cNvSpPr>
            <a:spLocks noGrp="1"/>
          </p:cNvSpPr>
          <p:nvPr>
            <p:ph type="dt" sz="half" idx="10"/>
          </p:nvPr>
        </p:nvSpPr>
        <p:spPr/>
        <p:txBody>
          <a:bodyPr/>
          <a:lstStyle/>
          <a:p>
            <a:fld id="{1530AF69-A255-4C82-B782-0E223CA8DF5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229</a:t>
            </a:fld>
            <a:endParaRPr lang="en-IN"/>
          </a:p>
        </p:txBody>
      </p:sp>
      <p:pic>
        <p:nvPicPr>
          <p:cNvPr id="10" name="Picture 2" descr="https://wiki.tizen.org/images/thumb/b/b6/Boot-1.png/500px-Boo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47625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9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a:xfrm>
            <a:off x="457200" y="1600200"/>
            <a:ext cx="4186808" cy="4525963"/>
          </a:xfrm>
        </p:spPr>
        <p:txBody>
          <a:bodyPr>
            <a:normAutofit/>
          </a:bodyPr>
          <a:lstStyle/>
          <a:p>
            <a:r>
              <a:rPr lang="en-IN" sz="2200" dirty="0"/>
              <a:t>A compiler is a software that </a:t>
            </a:r>
          </a:p>
          <a:p>
            <a:pPr lvl="1"/>
            <a:endParaRPr lang="en-IN" sz="2200" dirty="0"/>
          </a:p>
          <a:p>
            <a:pPr lvl="1"/>
            <a:r>
              <a:rPr lang="en-IN" sz="2200" dirty="0"/>
              <a:t>translates the code written in one language to some other language </a:t>
            </a:r>
          </a:p>
          <a:p>
            <a:pPr lvl="1"/>
            <a:endParaRPr lang="en-IN" sz="2200" dirty="0"/>
          </a:p>
          <a:p>
            <a:pPr lvl="1"/>
            <a:r>
              <a:rPr lang="en-IN" sz="2200" dirty="0"/>
              <a:t>without changing the meaning of the program. </a:t>
            </a:r>
          </a:p>
          <a:p>
            <a:endParaRPr lang="en-IN" sz="2400" dirty="0"/>
          </a:p>
        </p:txBody>
      </p:sp>
      <p:sp>
        <p:nvSpPr>
          <p:cNvPr id="4" name="Date Placeholder 3"/>
          <p:cNvSpPr>
            <a:spLocks noGrp="1"/>
          </p:cNvSpPr>
          <p:nvPr>
            <p:ph type="dt" sz="half" idx="10"/>
          </p:nvPr>
        </p:nvSpPr>
        <p:spPr/>
        <p:txBody>
          <a:bodyPr/>
          <a:lstStyle/>
          <a:p>
            <a:fld id="{E12C60E0-E52A-4F3B-81A5-BE7625AC3A9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45822"/>
            <a:ext cx="3874567"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3457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a:t>System Boot</a:t>
            </a:r>
          </a:p>
        </p:txBody>
      </p:sp>
      <p:sp>
        <p:nvSpPr>
          <p:cNvPr id="57347" name="Rectangle 3"/>
          <p:cNvSpPr>
            <a:spLocks noGrp="1" noChangeArrowheads="1"/>
          </p:cNvSpPr>
          <p:nvPr>
            <p:ph type="body" idx="1"/>
          </p:nvPr>
        </p:nvSpPr>
        <p:spPr>
          <a:xfrm>
            <a:off x="885825" y="1154113"/>
            <a:ext cx="7407275" cy="4530725"/>
          </a:xfrm>
        </p:spPr>
        <p:txBody>
          <a:bodyPr>
            <a:normAutofit/>
          </a:bodyPr>
          <a:lstStyle/>
          <a:p>
            <a:r>
              <a:rPr lang="en-US" altLang="en-US" sz="2400" dirty="0"/>
              <a:t>Common bootstrap loader, </a:t>
            </a:r>
          </a:p>
          <a:p>
            <a:pPr lvl="1"/>
            <a:r>
              <a:rPr lang="en-US" altLang="en-US" sz="2400" b="1" dirty="0">
                <a:solidFill>
                  <a:srgbClr val="3366FF"/>
                </a:solidFill>
              </a:rPr>
              <a:t>GRUB</a:t>
            </a:r>
            <a:r>
              <a:rPr lang="en-US" altLang="en-US" sz="2400" dirty="0"/>
              <a:t>, </a:t>
            </a:r>
          </a:p>
          <a:p>
            <a:pPr lvl="1"/>
            <a:r>
              <a:rPr lang="en-US" altLang="en-US" sz="2400" dirty="0"/>
              <a:t>allows selection of kernel from </a:t>
            </a:r>
          </a:p>
          <a:p>
            <a:pPr lvl="2"/>
            <a:r>
              <a:rPr lang="en-US" altLang="en-US" dirty="0"/>
              <a:t>multiple disks, </a:t>
            </a:r>
          </a:p>
          <a:p>
            <a:pPr lvl="2"/>
            <a:r>
              <a:rPr lang="en-US" altLang="en-US" dirty="0"/>
              <a:t>versions, </a:t>
            </a:r>
          </a:p>
          <a:p>
            <a:pPr lvl="2"/>
            <a:r>
              <a:rPr lang="en-US" altLang="en-US" dirty="0"/>
              <a:t>kernel options</a:t>
            </a:r>
          </a:p>
          <a:p>
            <a:endParaRPr lang="en-US" altLang="en-US" sz="2400" dirty="0"/>
          </a:p>
          <a:p>
            <a:r>
              <a:rPr lang="en-US" altLang="en-US" sz="2400" dirty="0"/>
              <a:t>Kernel loads and </a:t>
            </a:r>
          </a:p>
          <a:p>
            <a:pPr lvl="1"/>
            <a:r>
              <a:rPr lang="en-US" altLang="en-US" sz="2400" dirty="0"/>
              <a:t>system is then </a:t>
            </a:r>
            <a:r>
              <a:rPr lang="en-US" altLang="en-US" sz="2400" b="1" dirty="0">
                <a:solidFill>
                  <a:srgbClr val="3366FF"/>
                </a:solidFill>
              </a:rPr>
              <a:t>running</a:t>
            </a:r>
          </a:p>
        </p:txBody>
      </p:sp>
      <p:sp>
        <p:nvSpPr>
          <p:cNvPr id="2" name="Date Placeholder 1"/>
          <p:cNvSpPr>
            <a:spLocks noGrp="1"/>
          </p:cNvSpPr>
          <p:nvPr>
            <p:ph type="dt" sz="half" idx="10"/>
          </p:nvPr>
        </p:nvSpPr>
        <p:spPr/>
        <p:txBody>
          <a:bodyPr/>
          <a:lstStyle/>
          <a:p>
            <a:fld id="{70AA7544-2A7F-42F4-B102-4F9B1073793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230</a:t>
            </a:fld>
            <a:endParaRPr lang="en-IN"/>
          </a:p>
        </p:txBody>
      </p:sp>
    </p:spTree>
    <p:extLst>
      <p:ext uri="{BB962C8B-B14F-4D97-AF65-F5344CB8AC3E}">
        <p14:creationId xmlns:p14="http://schemas.microsoft.com/office/powerpoint/2010/main" val="14619872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a:t>System Boot</a:t>
            </a:r>
          </a:p>
        </p:txBody>
      </p:sp>
      <p:sp>
        <p:nvSpPr>
          <p:cNvPr id="57347" name="Rectangle 3"/>
          <p:cNvSpPr>
            <a:spLocks noGrp="1" noChangeArrowheads="1"/>
          </p:cNvSpPr>
          <p:nvPr>
            <p:ph type="body" idx="1"/>
          </p:nvPr>
        </p:nvSpPr>
        <p:spPr>
          <a:xfrm>
            <a:off x="885825" y="1154113"/>
            <a:ext cx="7407275" cy="4530725"/>
          </a:xfrm>
        </p:spPr>
        <p:txBody>
          <a:bodyPr>
            <a:normAutofit/>
          </a:bodyPr>
          <a:lstStyle/>
          <a:p>
            <a:r>
              <a:rPr lang="en-IN" sz="2400" dirty="0"/>
              <a:t>The boot process is something that </a:t>
            </a:r>
          </a:p>
          <a:p>
            <a:pPr lvl="1"/>
            <a:r>
              <a:rPr lang="en-IN" sz="2400" dirty="0"/>
              <a:t>happens every time </a:t>
            </a:r>
          </a:p>
          <a:p>
            <a:pPr lvl="1"/>
            <a:r>
              <a:rPr lang="en-IN" sz="2400" dirty="0"/>
              <a:t>you turn your computer on. </a:t>
            </a:r>
          </a:p>
          <a:p>
            <a:pPr lvl="1"/>
            <a:r>
              <a:rPr lang="en-IN" sz="2400" dirty="0"/>
              <a:t>You don’t really see it, </a:t>
            </a:r>
          </a:p>
          <a:p>
            <a:pPr lvl="1"/>
            <a:r>
              <a:rPr lang="en-IN" sz="2400" dirty="0"/>
              <a:t>because it happens so fast. </a:t>
            </a:r>
          </a:p>
          <a:p>
            <a:r>
              <a:rPr lang="en-IN" sz="2400" dirty="0"/>
              <a:t>You press the power button, </a:t>
            </a:r>
          </a:p>
          <a:p>
            <a:pPr lvl="1"/>
            <a:r>
              <a:rPr lang="en-IN" sz="2400" dirty="0"/>
              <a:t>come back a few minutes later and </a:t>
            </a:r>
          </a:p>
          <a:p>
            <a:pPr lvl="1"/>
            <a:r>
              <a:rPr lang="en-IN" sz="2400" dirty="0"/>
              <a:t>Windows XP, or Windows Vista, or whatever Operating System you use </a:t>
            </a:r>
          </a:p>
          <a:p>
            <a:pPr lvl="1"/>
            <a:r>
              <a:rPr lang="en-IN" sz="2400" dirty="0"/>
              <a:t>is all loaded.</a:t>
            </a:r>
            <a:endParaRPr lang="en-US" altLang="en-US" sz="2400" b="1" dirty="0">
              <a:solidFill>
                <a:srgbClr val="3366FF"/>
              </a:solidFill>
            </a:endParaRPr>
          </a:p>
        </p:txBody>
      </p:sp>
      <p:sp>
        <p:nvSpPr>
          <p:cNvPr id="2" name="Date Placeholder 1"/>
          <p:cNvSpPr>
            <a:spLocks noGrp="1"/>
          </p:cNvSpPr>
          <p:nvPr>
            <p:ph type="dt" sz="half" idx="10"/>
          </p:nvPr>
        </p:nvSpPr>
        <p:spPr/>
        <p:txBody>
          <a:bodyPr/>
          <a:lstStyle/>
          <a:p>
            <a:fld id="{682306DD-FC51-40D3-B682-18CCD13A860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231</a:t>
            </a:fld>
            <a:endParaRPr lang="en-IN"/>
          </a:p>
        </p:txBody>
      </p:sp>
    </p:spTree>
    <p:extLst>
      <p:ext uri="{BB962C8B-B14F-4D97-AF65-F5344CB8AC3E}">
        <p14:creationId xmlns:p14="http://schemas.microsoft.com/office/powerpoint/2010/main" val="27217275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a:t>
            </a:r>
            <a:endParaRPr lang="en-IN" dirty="0"/>
          </a:p>
        </p:txBody>
      </p:sp>
      <p:sp>
        <p:nvSpPr>
          <p:cNvPr id="4" name="Date Placeholder 3"/>
          <p:cNvSpPr>
            <a:spLocks noGrp="1"/>
          </p:cNvSpPr>
          <p:nvPr>
            <p:ph type="dt" sz="half" idx="10"/>
          </p:nvPr>
        </p:nvSpPr>
        <p:spPr/>
        <p:txBody>
          <a:bodyPr/>
          <a:lstStyle/>
          <a:p>
            <a:fld id="{E7FBA7E2-E945-4C72-B2C3-00EF08E62AE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232</a:t>
            </a:fld>
            <a:endParaRPr lang="en-IN"/>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403"/>
          <a:stretch/>
        </p:blipFill>
        <p:spPr bwMode="auto">
          <a:xfrm>
            <a:off x="1619672" y="1628800"/>
            <a:ext cx="5810250" cy="433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35758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p:txBody>
          <a:bodyPr>
            <a:normAutofit/>
          </a:bodyPr>
          <a:lstStyle/>
          <a:p>
            <a:r>
              <a:rPr lang="en-IN" sz="2400" dirty="0"/>
              <a:t>The CPU initializes itself </a:t>
            </a:r>
          </a:p>
          <a:p>
            <a:pPr lvl="1"/>
            <a:r>
              <a:rPr lang="en-IN" sz="2400" dirty="0"/>
              <a:t>after the power in the computer is first turned on. </a:t>
            </a:r>
          </a:p>
          <a:p>
            <a:pPr lvl="1"/>
            <a:r>
              <a:rPr lang="en-IN" sz="2400" dirty="0"/>
              <a:t>This is done by triggering a series of clock ticks </a:t>
            </a:r>
          </a:p>
          <a:p>
            <a:pPr lvl="1"/>
            <a:r>
              <a:rPr lang="en-IN" sz="2400" dirty="0"/>
              <a:t>that are generated by the system clock.</a:t>
            </a:r>
          </a:p>
        </p:txBody>
      </p:sp>
      <p:sp>
        <p:nvSpPr>
          <p:cNvPr id="4" name="Date Placeholder 3"/>
          <p:cNvSpPr>
            <a:spLocks noGrp="1"/>
          </p:cNvSpPr>
          <p:nvPr>
            <p:ph type="dt" sz="half" idx="10"/>
          </p:nvPr>
        </p:nvSpPr>
        <p:spPr/>
        <p:txBody>
          <a:bodyPr/>
          <a:lstStyle/>
          <a:p>
            <a:fld id="{882C5067-1D69-4DB5-A07C-50DAED938F1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233</a:t>
            </a:fld>
            <a:endParaRPr lang="en-IN"/>
          </a:p>
        </p:txBody>
      </p:sp>
    </p:spTree>
    <p:extLst>
      <p:ext uri="{BB962C8B-B14F-4D97-AF65-F5344CB8AC3E}">
        <p14:creationId xmlns:p14="http://schemas.microsoft.com/office/powerpoint/2010/main" val="12285154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p:txBody>
          <a:bodyPr>
            <a:normAutofit/>
          </a:bodyPr>
          <a:lstStyle/>
          <a:p>
            <a:r>
              <a:rPr lang="en-IN" sz="2400" dirty="0"/>
              <a:t>After this, the CPU looks for the system’s ROM BIOS </a:t>
            </a:r>
          </a:p>
          <a:p>
            <a:pPr lvl="1"/>
            <a:r>
              <a:rPr lang="en-IN" sz="2400" dirty="0"/>
              <a:t>to obtain the first instruction in the start-up program. </a:t>
            </a:r>
          </a:p>
          <a:p>
            <a:pPr lvl="1"/>
            <a:r>
              <a:rPr lang="en-IN" sz="2400" dirty="0"/>
              <a:t>This first instruction is stored in the ROM BIOS and </a:t>
            </a:r>
          </a:p>
          <a:p>
            <a:pPr lvl="1"/>
            <a:r>
              <a:rPr lang="en-IN" sz="2400" dirty="0"/>
              <a:t>it instructs the system to </a:t>
            </a:r>
          </a:p>
          <a:p>
            <a:pPr lvl="2"/>
            <a:r>
              <a:rPr lang="en-IN" dirty="0"/>
              <a:t>run POST (Power On Self Test) </a:t>
            </a:r>
          </a:p>
          <a:p>
            <a:pPr lvl="2"/>
            <a:r>
              <a:rPr lang="en-IN" dirty="0"/>
              <a:t>in a memory address that is predetermined.</a:t>
            </a:r>
          </a:p>
          <a:p>
            <a:endParaRPr lang="en-IN" sz="2400" dirty="0"/>
          </a:p>
          <a:p>
            <a:r>
              <a:rPr lang="en-IN" sz="2400" dirty="0"/>
              <a:t>Since ROM is read only, </a:t>
            </a:r>
          </a:p>
          <a:p>
            <a:pPr lvl="1"/>
            <a:r>
              <a:rPr lang="en-IN" sz="2400" dirty="0"/>
              <a:t>it cannot be infected by a computer virus.</a:t>
            </a:r>
          </a:p>
        </p:txBody>
      </p:sp>
      <p:sp>
        <p:nvSpPr>
          <p:cNvPr id="4" name="Date Placeholder 3"/>
          <p:cNvSpPr>
            <a:spLocks noGrp="1"/>
          </p:cNvSpPr>
          <p:nvPr>
            <p:ph type="dt" sz="half" idx="10"/>
          </p:nvPr>
        </p:nvSpPr>
        <p:spPr/>
        <p:txBody>
          <a:bodyPr/>
          <a:lstStyle/>
          <a:p>
            <a:fld id="{94B6C9CA-9D63-4FA2-A007-8400008FFB4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234</a:t>
            </a:fld>
            <a:endParaRPr lang="en-IN"/>
          </a:p>
        </p:txBody>
      </p:sp>
    </p:spTree>
    <p:extLst>
      <p:ext uri="{BB962C8B-B14F-4D97-AF65-F5344CB8AC3E}">
        <p14:creationId xmlns:p14="http://schemas.microsoft.com/office/powerpoint/2010/main" val="37533626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sz="half" idx="1"/>
          </p:nvPr>
        </p:nvSpPr>
        <p:spPr/>
        <p:txBody>
          <a:bodyPr>
            <a:noAutofit/>
          </a:bodyPr>
          <a:lstStyle/>
          <a:p>
            <a:r>
              <a:rPr lang="en-IN" sz="2200" dirty="0"/>
              <a:t>POST first checks </a:t>
            </a:r>
          </a:p>
          <a:p>
            <a:pPr lvl="1"/>
            <a:r>
              <a:rPr lang="en-IN" sz="2200" dirty="0"/>
              <a:t>the BIOS chip and </a:t>
            </a:r>
          </a:p>
          <a:p>
            <a:pPr lvl="1"/>
            <a:r>
              <a:rPr lang="en-IN" sz="2200" dirty="0"/>
              <a:t>then the CMOS RAM. </a:t>
            </a:r>
          </a:p>
          <a:p>
            <a:pPr lvl="1"/>
            <a:r>
              <a:rPr lang="en-IN" sz="2200" dirty="0"/>
              <a:t>If there is no battery failure is detected by POST, </a:t>
            </a:r>
          </a:p>
          <a:p>
            <a:pPr lvl="1"/>
            <a:r>
              <a:rPr lang="en-IN" sz="2200" dirty="0"/>
              <a:t>then it continues to initialize the CPU.</a:t>
            </a:r>
          </a:p>
          <a:p>
            <a:endParaRPr lang="en-IN" sz="2200" dirty="0"/>
          </a:p>
        </p:txBody>
      </p:sp>
      <p:sp>
        <p:nvSpPr>
          <p:cNvPr id="7" name="Content Placeholder 6"/>
          <p:cNvSpPr>
            <a:spLocks noGrp="1"/>
          </p:cNvSpPr>
          <p:nvPr>
            <p:ph sz="half" idx="2"/>
          </p:nvPr>
        </p:nvSpPr>
        <p:spPr>
          <a:xfrm>
            <a:off x="4648200" y="1600201"/>
            <a:ext cx="4038600" cy="3845024"/>
          </a:xfrm>
        </p:spPr>
        <p:txBody>
          <a:bodyPr/>
          <a:lstStyle/>
          <a:p>
            <a:r>
              <a:rPr lang="en-IN" sz="2200" dirty="0"/>
              <a:t>POST also checks </a:t>
            </a:r>
          </a:p>
          <a:p>
            <a:pPr lvl="1"/>
            <a:r>
              <a:rPr lang="en-IN" sz="2200" dirty="0"/>
              <a:t>the hardware devices, </a:t>
            </a:r>
          </a:p>
          <a:p>
            <a:pPr lvl="1"/>
            <a:r>
              <a:rPr lang="en-IN" sz="2200" dirty="0"/>
              <a:t>secondary storage devices such as hard drives, ports etc. </a:t>
            </a:r>
          </a:p>
          <a:p>
            <a:pPr lvl="1"/>
            <a:r>
              <a:rPr lang="en-IN" sz="2200" dirty="0"/>
              <a:t>And other hardware devices such as the mouse and keyboard. </a:t>
            </a:r>
          </a:p>
          <a:p>
            <a:pPr lvl="1"/>
            <a:r>
              <a:rPr lang="en-IN" sz="2200" dirty="0"/>
              <a:t>This is done to make sure they are working properly.</a:t>
            </a:r>
          </a:p>
          <a:p>
            <a:pPr lvl="1"/>
            <a:endParaRPr lang="en-IN" sz="2000" dirty="0"/>
          </a:p>
          <a:p>
            <a:endParaRPr lang="en-IN" dirty="0"/>
          </a:p>
        </p:txBody>
      </p:sp>
      <p:sp>
        <p:nvSpPr>
          <p:cNvPr id="4" name="Date Placeholder 3"/>
          <p:cNvSpPr>
            <a:spLocks noGrp="1"/>
          </p:cNvSpPr>
          <p:nvPr>
            <p:ph type="dt" sz="half" idx="10"/>
          </p:nvPr>
        </p:nvSpPr>
        <p:spPr/>
        <p:txBody>
          <a:bodyPr/>
          <a:lstStyle/>
          <a:p>
            <a:fld id="{AE9DDB4F-1B5A-4F24-9158-AFA6AE30ABC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235</a:t>
            </a:fld>
            <a:endParaRPr lang="en-IN"/>
          </a:p>
        </p:txBody>
      </p:sp>
      <p:sp>
        <p:nvSpPr>
          <p:cNvPr id="8" name="Rectangle 7"/>
          <p:cNvSpPr/>
          <p:nvPr/>
        </p:nvSpPr>
        <p:spPr>
          <a:xfrm>
            <a:off x="683568" y="5517232"/>
            <a:ext cx="7632848" cy="769441"/>
          </a:xfrm>
          <a:prstGeom prst="rect">
            <a:avLst/>
          </a:prstGeom>
        </p:spPr>
        <p:txBody>
          <a:bodyPr wrap="square">
            <a:spAutoFit/>
          </a:bodyPr>
          <a:lstStyle/>
          <a:p>
            <a:r>
              <a:rPr lang="en-IN" sz="2200" dirty="0"/>
              <a:t>After POST makes sure that all the components are working properly, then the BIOS start Boot Strap program. </a:t>
            </a:r>
          </a:p>
        </p:txBody>
      </p:sp>
      <p:sp>
        <p:nvSpPr>
          <p:cNvPr id="10" name="Right Arrow 9"/>
          <p:cNvSpPr/>
          <p:nvPr/>
        </p:nvSpPr>
        <p:spPr>
          <a:xfrm>
            <a:off x="3563888" y="2132856"/>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rot="7892018">
            <a:off x="3781082" y="4798419"/>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87500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Post method</a:t>
            </a:r>
          </a:p>
        </p:txBody>
      </p:sp>
      <p:sp>
        <p:nvSpPr>
          <p:cNvPr id="5" name="Date Placeholder 4"/>
          <p:cNvSpPr>
            <a:spLocks noGrp="1"/>
          </p:cNvSpPr>
          <p:nvPr>
            <p:ph type="dt" sz="half" idx="10"/>
          </p:nvPr>
        </p:nvSpPr>
        <p:spPr/>
        <p:txBody>
          <a:bodyPr/>
          <a:lstStyle/>
          <a:p>
            <a:fld id="{CBC28CC9-BE9E-4C99-8C7F-B962D778A243}" type="datetime1">
              <a:rPr lang="en-IN" smtClean="0"/>
              <a:t>05/12/23</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236</a:t>
            </a:fld>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41682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2529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IN"/>
          </a:p>
        </p:txBody>
      </p:sp>
      <p:sp>
        <p:nvSpPr>
          <p:cNvPr id="5" name="Date Placeholder 4"/>
          <p:cNvSpPr>
            <a:spLocks noGrp="1"/>
          </p:cNvSpPr>
          <p:nvPr>
            <p:ph type="dt" sz="half" idx="10"/>
          </p:nvPr>
        </p:nvSpPr>
        <p:spPr/>
        <p:txBody>
          <a:bodyPr/>
          <a:lstStyle/>
          <a:p>
            <a:fld id="{08B8AA8A-C13F-4537-8A25-51F6F4022617}" type="datetime1">
              <a:rPr lang="en-IN" smtClean="0"/>
              <a:t>05/12/23</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237</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937" y="3001169"/>
            <a:ext cx="78581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935088" y="5877272"/>
            <a:ext cx="8208912" cy="369332"/>
          </a:xfrm>
          <a:prstGeom prst="rect">
            <a:avLst/>
          </a:prstGeom>
        </p:spPr>
        <p:txBody>
          <a:bodyPr wrap="square">
            <a:spAutoFit/>
          </a:bodyPr>
          <a:lstStyle/>
          <a:p>
            <a:r>
              <a:rPr lang="en-IN" dirty="0"/>
              <a:t>Courtesy : http://www.c-jump.com/CIS24/Slides/Booting/Booting.html</a:t>
            </a:r>
          </a:p>
        </p:txBody>
      </p:sp>
    </p:spTree>
    <p:extLst>
      <p:ext uri="{BB962C8B-B14F-4D97-AF65-F5344CB8AC3E}">
        <p14:creationId xmlns:p14="http://schemas.microsoft.com/office/powerpoint/2010/main" val="26336269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418058"/>
          </a:xfrm>
        </p:spPr>
        <p:txBody>
          <a:bodyPr>
            <a:normAutofit fontScale="90000"/>
          </a:bodyPr>
          <a:lstStyle/>
          <a:p>
            <a:r>
              <a:rPr lang="en-US" altLang="en-US" sz="3200" dirty="0"/>
              <a:t>System Boot- The working</a:t>
            </a:r>
            <a:endParaRPr lang="en-IN" sz="3200" dirty="0"/>
          </a:p>
        </p:txBody>
      </p:sp>
      <p:sp>
        <p:nvSpPr>
          <p:cNvPr id="3" name="Content Placeholder 2"/>
          <p:cNvSpPr>
            <a:spLocks noGrp="1"/>
          </p:cNvSpPr>
          <p:nvPr>
            <p:ph idx="1"/>
          </p:nvPr>
        </p:nvSpPr>
        <p:spPr>
          <a:xfrm>
            <a:off x="251520" y="764704"/>
            <a:ext cx="4114800" cy="4525963"/>
          </a:xfrm>
        </p:spPr>
        <p:txBody>
          <a:bodyPr>
            <a:noAutofit/>
          </a:bodyPr>
          <a:lstStyle/>
          <a:p>
            <a:r>
              <a:rPr lang="en-IN" sz="2400" dirty="0"/>
              <a:t>For most computers, Boot Strap is stored in BIOS ROM.</a:t>
            </a:r>
          </a:p>
          <a:p>
            <a:pPr lvl="1"/>
            <a:r>
              <a:rPr lang="en-IN" sz="2000" dirty="0"/>
              <a:t>Changing the Bootstrap code requires changing the ROM hardware chips.</a:t>
            </a:r>
          </a:p>
          <a:p>
            <a:pPr marL="0" indent="0">
              <a:buNone/>
            </a:pPr>
            <a:endParaRPr lang="en-IN" sz="2400" dirty="0"/>
          </a:p>
          <a:p>
            <a:pPr marL="0" indent="0">
              <a:buNone/>
            </a:pPr>
            <a:r>
              <a:rPr lang="en-IN" sz="2400" dirty="0"/>
              <a:t>Alternative:</a:t>
            </a:r>
          </a:p>
          <a:p>
            <a:r>
              <a:rPr lang="en-IN" sz="2400" dirty="0"/>
              <a:t>A tiny Bootstrap loader program is stored in the ROM, </a:t>
            </a:r>
          </a:p>
          <a:p>
            <a:pPr lvl="1"/>
            <a:r>
              <a:rPr lang="en-IN" sz="2000" dirty="0"/>
              <a:t>whose only job is to bring in a full bootstrap program from the disk.</a:t>
            </a:r>
          </a:p>
          <a:p>
            <a:pPr lvl="1"/>
            <a:r>
              <a:rPr lang="en-IN" sz="2000" dirty="0"/>
              <a:t>The full bootstrap </a:t>
            </a:r>
            <a:r>
              <a:rPr lang="en-IN" sz="2000" dirty="0" err="1"/>
              <a:t>pgm</a:t>
            </a:r>
            <a:r>
              <a:rPr lang="en-IN" sz="2000" dirty="0"/>
              <a:t> can be changed easily.</a:t>
            </a:r>
          </a:p>
        </p:txBody>
      </p:sp>
      <p:sp>
        <p:nvSpPr>
          <p:cNvPr id="4" name="Date Placeholder 3"/>
          <p:cNvSpPr>
            <a:spLocks noGrp="1"/>
          </p:cNvSpPr>
          <p:nvPr>
            <p:ph type="dt" sz="half" idx="10"/>
          </p:nvPr>
        </p:nvSpPr>
        <p:spPr/>
        <p:txBody>
          <a:bodyPr/>
          <a:lstStyle/>
          <a:p>
            <a:fld id="{F4688F46-CDED-4C0D-9174-90057878FD7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238</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340768"/>
            <a:ext cx="4129261" cy="430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70043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a:xfrm>
            <a:off x="29636" y="1585159"/>
            <a:ext cx="3898776" cy="4525963"/>
          </a:xfrm>
        </p:spPr>
        <p:txBody>
          <a:bodyPr>
            <a:noAutofit/>
          </a:bodyPr>
          <a:lstStyle/>
          <a:p>
            <a:r>
              <a:rPr lang="en-IN" sz="2400" dirty="0"/>
              <a:t>The Bootstrap </a:t>
            </a:r>
            <a:r>
              <a:rPr lang="en-IN" sz="2400" dirty="0" err="1"/>
              <a:t>pgm</a:t>
            </a:r>
            <a:r>
              <a:rPr lang="en-IN" sz="2400" dirty="0"/>
              <a:t> </a:t>
            </a:r>
          </a:p>
          <a:p>
            <a:pPr lvl="1"/>
            <a:r>
              <a:rPr lang="en-IN" sz="2000" dirty="0"/>
              <a:t>is stored in a partition called the boot blocks , </a:t>
            </a:r>
          </a:p>
          <a:p>
            <a:pPr lvl="1"/>
            <a:r>
              <a:rPr lang="en-IN" sz="2000" dirty="0"/>
              <a:t>at a fixed location on the disk. </a:t>
            </a:r>
          </a:p>
          <a:p>
            <a:endParaRPr lang="en-IN" sz="2400" dirty="0"/>
          </a:p>
          <a:p>
            <a:r>
              <a:rPr lang="en-IN" sz="2400" dirty="0"/>
              <a:t>A disk that has a boot partition </a:t>
            </a:r>
          </a:p>
          <a:p>
            <a:pPr lvl="1"/>
            <a:r>
              <a:rPr lang="en-IN" sz="2000" dirty="0"/>
              <a:t>is called a Boot Disk or System Disk.</a:t>
            </a:r>
          </a:p>
        </p:txBody>
      </p:sp>
      <p:sp>
        <p:nvSpPr>
          <p:cNvPr id="4" name="Date Placeholder 3"/>
          <p:cNvSpPr>
            <a:spLocks noGrp="1"/>
          </p:cNvSpPr>
          <p:nvPr>
            <p:ph type="dt" sz="half" idx="10"/>
          </p:nvPr>
        </p:nvSpPr>
        <p:spPr/>
        <p:txBody>
          <a:bodyPr/>
          <a:lstStyle/>
          <a:p>
            <a:fld id="{D248A1BB-8D82-435E-B431-97A495F5343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239</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556792"/>
            <a:ext cx="5112568"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8376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a:xfrm>
            <a:off x="457200" y="1600200"/>
            <a:ext cx="4186808" cy="4525963"/>
          </a:xfrm>
        </p:spPr>
        <p:txBody>
          <a:bodyPr>
            <a:normAutofit/>
          </a:bodyPr>
          <a:lstStyle/>
          <a:p>
            <a:r>
              <a:rPr lang="en-IN" sz="2400" dirty="0"/>
              <a:t>The compiler is also said to </a:t>
            </a:r>
          </a:p>
          <a:p>
            <a:pPr lvl="1"/>
            <a:r>
              <a:rPr lang="en-IN" sz="2400" dirty="0"/>
              <a:t>make the target code efficient and </a:t>
            </a:r>
          </a:p>
          <a:p>
            <a:pPr lvl="1"/>
            <a:r>
              <a:rPr lang="en-IN" sz="2400" dirty="0"/>
              <a:t>optimized in terms of time and space.</a:t>
            </a:r>
          </a:p>
          <a:p>
            <a:endParaRPr lang="en-IN" sz="2400" dirty="0"/>
          </a:p>
          <a:p>
            <a:r>
              <a:rPr lang="en-IN" sz="2400" dirty="0"/>
              <a:t>In this example , “C” compiler converts high-level language program into assembly language</a:t>
            </a:r>
          </a:p>
        </p:txBody>
      </p:sp>
      <p:sp>
        <p:nvSpPr>
          <p:cNvPr id="4" name="Date Placeholder 3"/>
          <p:cNvSpPr>
            <a:spLocks noGrp="1"/>
          </p:cNvSpPr>
          <p:nvPr>
            <p:ph type="dt" sz="half" idx="10"/>
          </p:nvPr>
        </p:nvSpPr>
        <p:spPr/>
        <p:txBody>
          <a:bodyPr/>
          <a:lstStyle/>
          <a:p>
            <a:fld id="{27DC06C4-DA28-4207-B731-58DE9EF580C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45822"/>
            <a:ext cx="3874567"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7640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p:txBody>
          <a:bodyPr>
            <a:noAutofit/>
          </a:bodyPr>
          <a:lstStyle/>
          <a:p>
            <a:r>
              <a:rPr lang="en-IN" sz="2400" dirty="0"/>
              <a:t>The Bootstrap program is loaded into memory and </a:t>
            </a:r>
          </a:p>
          <a:p>
            <a:pPr lvl="1"/>
            <a:r>
              <a:rPr lang="en-IN" sz="2000" dirty="0"/>
              <a:t>starts its execution.</a:t>
            </a:r>
          </a:p>
          <a:p>
            <a:endParaRPr lang="en-IN" sz="2400" dirty="0"/>
          </a:p>
          <a:p>
            <a:r>
              <a:rPr lang="en-IN" sz="2400" dirty="0"/>
              <a:t>The bootstrap program </a:t>
            </a:r>
          </a:p>
          <a:p>
            <a:pPr lvl="1"/>
            <a:r>
              <a:rPr lang="en-IN" sz="2000" dirty="0"/>
              <a:t>finds the OS kernel on disk, </a:t>
            </a:r>
          </a:p>
          <a:p>
            <a:pPr lvl="1"/>
            <a:r>
              <a:rPr lang="en-IN" sz="2000" dirty="0"/>
              <a:t>loads that Kernel into memory and </a:t>
            </a:r>
          </a:p>
          <a:p>
            <a:pPr lvl="1"/>
            <a:r>
              <a:rPr lang="en-IN" sz="2000" dirty="0"/>
              <a:t>jumps to an initial address </a:t>
            </a:r>
          </a:p>
          <a:p>
            <a:pPr lvl="1"/>
            <a:r>
              <a:rPr lang="en-IN" sz="2000" dirty="0"/>
              <a:t>to begin the OS execution.</a:t>
            </a:r>
          </a:p>
        </p:txBody>
      </p:sp>
      <p:sp>
        <p:nvSpPr>
          <p:cNvPr id="4" name="Date Placeholder 3"/>
          <p:cNvSpPr>
            <a:spLocks noGrp="1"/>
          </p:cNvSpPr>
          <p:nvPr>
            <p:ph type="dt" sz="half" idx="10"/>
          </p:nvPr>
        </p:nvSpPr>
        <p:spPr/>
        <p:txBody>
          <a:bodyPr/>
          <a:lstStyle/>
          <a:p>
            <a:fld id="{41398545-C48F-42B7-BB6B-163C2007D70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240</a:t>
            </a:fld>
            <a:endParaRPr lang="en-IN"/>
          </a:p>
        </p:txBody>
      </p:sp>
    </p:spTree>
    <p:extLst>
      <p:ext uri="{BB962C8B-B14F-4D97-AF65-F5344CB8AC3E}">
        <p14:creationId xmlns:p14="http://schemas.microsoft.com/office/powerpoint/2010/main" val="35094874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72CFD602-0040-44CA-B623-83BB1ADAF3A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241</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5810250"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55576" y="4365104"/>
            <a:ext cx="6552728" cy="1477328"/>
          </a:xfrm>
          <a:prstGeom prst="rect">
            <a:avLst/>
          </a:prstGeom>
        </p:spPr>
        <p:txBody>
          <a:bodyPr wrap="square">
            <a:spAutoFit/>
          </a:bodyPr>
          <a:lstStyle/>
          <a:p>
            <a:r>
              <a:rPr lang="en-IN" b="1" dirty="0"/>
              <a:t>Master Boot Record</a:t>
            </a:r>
          </a:p>
          <a:p>
            <a:r>
              <a:rPr lang="en-IN" dirty="0"/>
              <a:t>The Master Boot Record (MBR) is the information which is in the first sector of any hard disk.</a:t>
            </a:r>
          </a:p>
          <a:p>
            <a:r>
              <a:rPr lang="en-IN" dirty="0"/>
              <a:t>It holds information about GRUB (or LILO in old systems).</a:t>
            </a:r>
          </a:p>
          <a:p>
            <a:endParaRPr lang="en-IN" dirty="0"/>
          </a:p>
        </p:txBody>
      </p:sp>
    </p:spTree>
    <p:extLst>
      <p:ext uri="{BB962C8B-B14F-4D97-AF65-F5344CB8AC3E}">
        <p14:creationId xmlns:p14="http://schemas.microsoft.com/office/powerpoint/2010/main" val="28991567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F26B6-5277-4764-9F6C-98AEF4C7069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242</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6096" y="1612379"/>
            <a:ext cx="326516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5536" y="333149"/>
            <a:ext cx="4860032" cy="5632311"/>
          </a:xfrm>
          <a:prstGeom prst="rect">
            <a:avLst/>
          </a:prstGeom>
        </p:spPr>
        <p:txBody>
          <a:bodyPr wrap="square">
            <a:spAutoFit/>
          </a:bodyPr>
          <a:lstStyle/>
          <a:p>
            <a:r>
              <a:rPr lang="en-IN" b="1" dirty="0" err="1"/>
              <a:t>init</a:t>
            </a:r>
            <a:endParaRPr lang="en-IN" b="1" dirty="0"/>
          </a:p>
          <a:p>
            <a:r>
              <a:rPr lang="en-IN" dirty="0"/>
              <a:t>This is the last step of the </a:t>
            </a:r>
            <a:r>
              <a:rPr lang="en-IN" b="1" dirty="0"/>
              <a:t>booting process</a:t>
            </a:r>
            <a:r>
              <a:rPr lang="en-IN" dirty="0"/>
              <a:t>. </a:t>
            </a:r>
          </a:p>
          <a:p>
            <a:r>
              <a:rPr lang="en-IN" dirty="0"/>
              <a:t>It decides the run level by looking at the / </a:t>
            </a:r>
            <a:r>
              <a:rPr lang="en-IN" dirty="0" err="1"/>
              <a:t>etc</a:t>
            </a:r>
            <a:r>
              <a:rPr lang="en-IN" dirty="0"/>
              <a:t> / </a:t>
            </a:r>
            <a:r>
              <a:rPr lang="en-IN" dirty="0" err="1"/>
              <a:t>inittab</a:t>
            </a:r>
            <a:r>
              <a:rPr lang="en-IN" dirty="0"/>
              <a:t> file.</a:t>
            </a:r>
          </a:p>
          <a:p>
            <a:r>
              <a:rPr lang="en-IN" dirty="0"/>
              <a:t>The initial state of the operating system is decided by the run level.</a:t>
            </a:r>
          </a:p>
          <a:p>
            <a:r>
              <a:rPr lang="en-IN" dirty="0"/>
              <a:t>Following are the run levels of Operating System:</a:t>
            </a:r>
            <a:br>
              <a:rPr lang="en-IN" dirty="0"/>
            </a:br>
            <a:r>
              <a:rPr lang="en-IN" dirty="0"/>
              <a:t>Level</a:t>
            </a:r>
            <a:br>
              <a:rPr lang="en-IN" dirty="0"/>
            </a:br>
            <a:r>
              <a:rPr lang="en-IN" dirty="0"/>
              <a:t>0 - System Halt</a:t>
            </a:r>
            <a:br>
              <a:rPr lang="en-IN" dirty="0"/>
            </a:br>
            <a:r>
              <a:rPr lang="en-IN" dirty="0"/>
              <a:t>1 - Single user mode</a:t>
            </a:r>
            <a:br>
              <a:rPr lang="en-IN" dirty="0"/>
            </a:br>
            <a:r>
              <a:rPr lang="en-IN" dirty="0"/>
              <a:t>2 - Multiuser, without NFS</a:t>
            </a:r>
            <a:br>
              <a:rPr lang="en-IN" dirty="0"/>
            </a:br>
            <a:r>
              <a:rPr lang="en-IN" dirty="0"/>
              <a:t>3 - full multiuser mode </a:t>
            </a:r>
            <a:br>
              <a:rPr lang="en-IN" dirty="0"/>
            </a:br>
            <a:r>
              <a:rPr lang="en-IN" dirty="0"/>
              <a:t>4 - unused</a:t>
            </a:r>
            <a:br>
              <a:rPr lang="en-IN" dirty="0"/>
            </a:br>
            <a:r>
              <a:rPr lang="en-IN" dirty="0"/>
              <a:t>5 - Full multiuser mode with network and X display manager(X11)</a:t>
            </a:r>
            <a:br>
              <a:rPr lang="en-IN" dirty="0"/>
            </a:br>
            <a:r>
              <a:rPr lang="en-IN" dirty="0"/>
              <a:t>6 - Reboot </a:t>
            </a:r>
          </a:p>
          <a:p>
            <a:r>
              <a:rPr lang="en-IN" dirty="0"/>
              <a:t>We would set the default run level to either 3 or 5.</a:t>
            </a:r>
          </a:p>
          <a:p>
            <a:r>
              <a:rPr lang="en-IN" dirty="0"/>
              <a:t>We can execute </a:t>
            </a:r>
            <a:r>
              <a:rPr lang="en-IN" b="1" dirty="0"/>
              <a:t>'grep </a:t>
            </a:r>
            <a:r>
              <a:rPr lang="en-IN" b="1" dirty="0" err="1"/>
              <a:t>initdefault</a:t>
            </a:r>
            <a:r>
              <a:rPr lang="en-IN" b="1" dirty="0"/>
              <a:t> / </a:t>
            </a:r>
            <a:r>
              <a:rPr lang="en-IN" b="1" dirty="0" err="1"/>
              <a:t>etc</a:t>
            </a:r>
            <a:r>
              <a:rPr lang="en-IN" b="1" dirty="0"/>
              <a:t>/ </a:t>
            </a:r>
            <a:r>
              <a:rPr lang="en-IN" b="1" dirty="0" err="1"/>
              <a:t>inittab</a:t>
            </a:r>
            <a:r>
              <a:rPr lang="en-IN" b="1" dirty="0"/>
              <a:t>'</a:t>
            </a:r>
            <a:r>
              <a:rPr lang="en-IN" dirty="0"/>
              <a:t> on your system to identify the default run level.</a:t>
            </a:r>
          </a:p>
        </p:txBody>
      </p:sp>
    </p:spTree>
    <p:extLst>
      <p:ext uri="{BB962C8B-B14F-4D97-AF65-F5344CB8AC3E}">
        <p14:creationId xmlns:p14="http://schemas.microsoft.com/office/powerpoint/2010/main" val="24678584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The step after it is to start up various daemons that support networking and other services. </a:t>
            </a:r>
          </a:p>
          <a:p>
            <a:r>
              <a:rPr lang="en-IN" sz="2400" dirty="0"/>
              <a:t>X server daemon manages display, keyboard, and mouse. </a:t>
            </a:r>
          </a:p>
          <a:p>
            <a:r>
              <a:rPr lang="en-IN" sz="2400" dirty="0"/>
              <a:t>You can see a Graphical Interface and </a:t>
            </a:r>
          </a:p>
          <a:p>
            <a:r>
              <a:rPr lang="en-IN" sz="2400" dirty="0"/>
              <a:t>a login screen is displayed during X server daemon is started.</a:t>
            </a:r>
          </a:p>
        </p:txBody>
      </p:sp>
      <p:sp>
        <p:nvSpPr>
          <p:cNvPr id="4" name="Date Placeholder 3"/>
          <p:cNvSpPr>
            <a:spLocks noGrp="1"/>
          </p:cNvSpPr>
          <p:nvPr>
            <p:ph type="dt" sz="half" idx="10"/>
          </p:nvPr>
        </p:nvSpPr>
        <p:spPr/>
        <p:txBody>
          <a:bodyPr/>
          <a:lstStyle/>
          <a:p>
            <a:fld id="{A010C2C9-AD12-4A89-AED2-1933C56F3F3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243</a:t>
            </a:fld>
            <a:endParaRPr lang="en-IN"/>
          </a:p>
        </p:txBody>
      </p:sp>
    </p:spTree>
    <p:extLst>
      <p:ext uri="{BB962C8B-B14F-4D97-AF65-F5344CB8AC3E}">
        <p14:creationId xmlns:p14="http://schemas.microsoft.com/office/powerpoint/2010/main" val="33472885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Failure during boot</a:t>
            </a:r>
            <a:endParaRPr lang="en-IN" dirty="0"/>
          </a:p>
        </p:txBody>
      </p:sp>
      <p:sp>
        <p:nvSpPr>
          <p:cNvPr id="3" name="Content Placeholder 2"/>
          <p:cNvSpPr>
            <a:spLocks noGrp="1"/>
          </p:cNvSpPr>
          <p:nvPr>
            <p:ph idx="1"/>
          </p:nvPr>
        </p:nvSpPr>
        <p:spPr/>
        <p:txBody>
          <a:bodyPr>
            <a:normAutofit/>
          </a:bodyPr>
          <a:lstStyle/>
          <a:p>
            <a:r>
              <a:rPr lang="en-IN" sz="2600" dirty="0"/>
              <a:t>If the computer cannot boot, we will get a boot failure error. </a:t>
            </a:r>
          </a:p>
          <a:p>
            <a:pPr lvl="1"/>
            <a:r>
              <a:rPr lang="en-IN" sz="2200" dirty="0"/>
              <a:t>This error indicates that the computer is not passing POST or </a:t>
            </a:r>
          </a:p>
          <a:p>
            <a:pPr lvl="1"/>
            <a:r>
              <a:rPr lang="en-IN" sz="2200" dirty="0"/>
              <a:t>a device in the computer, such as the hard drive or memory, has failed.</a:t>
            </a:r>
          </a:p>
          <a:p>
            <a:pPr lvl="1"/>
            <a:r>
              <a:rPr lang="en-IN" sz="2200" dirty="0"/>
              <a:t>You may also hear a beep code to identify which hardware is failing during the POST.</a:t>
            </a:r>
          </a:p>
          <a:p>
            <a:pPr lvl="1"/>
            <a:r>
              <a:rPr lang="en-IN" sz="2200" dirty="0"/>
              <a:t>An error message or blue screen may show on the screen as operating system files cannot be loaded, due to not being found or being corrupt.</a:t>
            </a:r>
          </a:p>
          <a:p>
            <a:endParaRPr lang="en-IN" dirty="0"/>
          </a:p>
        </p:txBody>
      </p:sp>
      <p:sp>
        <p:nvSpPr>
          <p:cNvPr id="4" name="Date Placeholder 3"/>
          <p:cNvSpPr>
            <a:spLocks noGrp="1"/>
          </p:cNvSpPr>
          <p:nvPr>
            <p:ph type="dt" sz="half" idx="10"/>
          </p:nvPr>
        </p:nvSpPr>
        <p:spPr/>
        <p:txBody>
          <a:bodyPr/>
          <a:lstStyle/>
          <a:p>
            <a:fld id="{B674FE09-8EFF-4DEB-92ED-4ECCD5BD5E7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244</a:t>
            </a:fld>
            <a:endParaRPr lang="en-IN"/>
          </a:p>
        </p:txBody>
      </p:sp>
    </p:spTree>
    <p:extLst>
      <p:ext uri="{BB962C8B-B14F-4D97-AF65-F5344CB8AC3E}">
        <p14:creationId xmlns:p14="http://schemas.microsoft.com/office/powerpoint/2010/main" val="21257350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2400" dirty="0"/>
              <a:t>What is the name given to the process of initializing a microcomputer with its operating system?</a:t>
            </a:r>
          </a:p>
          <a:p>
            <a:pPr marL="0" indent="0">
              <a:buNone/>
            </a:pPr>
            <a:r>
              <a:rPr lang="en-IN" sz="2400" dirty="0"/>
              <a:t>(a) Cold booting</a:t>
            </a:r>
          </a:p>
          <a:p>
            <a:pPr marL="0" indent="0">
              <a:buNone/>
            </a:pPr>
            <a:r>
              <a:rPr lang="en-IN" sz="2400" dirty="0"/>
              <a:t>(b) Booting  </a:t>
            </a:r>
          </a:p>
          <a:p>
            <a:pPr marL="0" indent="0">
              <a:buNone/>
            </a:pPr>
            <a:r>
              <a:rPr lang="en-IN" sz="2400" dirty="0"/>
              <a:t>(c) Warm booting</a:t>
            </a:r>
          </a:p>
          <a:p>
            <a:pPr marL="0" indent="0">
              <a:buNone/>
            </a:pPr>
            <a:r>
              <a:rPr lang="en-IN" sz="2400" dirty="0"/>
              <a:t>(d) Boot recording</a:t>
            </a:r>
          </a:p>
          <a:p>
            <a:pPr marL="0" indent="0">
              <a:buNone/>
            </a:pPr>
            <a:r>
              <a:rPr lang="en-IN" sz="2400" dirty="0"/>
              <a:t>(e) None of the above</a:t>
            </a:r>
          </a:p>
          <a:p>
            <a:pPr marL="0" indent="0">
              <a:buNone/>
            </a:pPr>
            <a:r>
              <a:rPr lang="en-IN" sz="2400" dirty="0"/>
              <a:t> </a:t>
            </a:r>
          </a:p>
          <a:p>
            <a:endParaRPr lang="en-IN" dirty="0"/>
          </a:p>
        </p:txBody>
      </p:sp>
      <p:sp>
        <p:nvSpPr>
          <p:cNvPr id="4" name="Date Placeholder 3"/>
          <p:cNvSpPr>
            <a:spLocks noGrp="1"/>
          </p:cNvSpPr>
          <p:nvPr>
            <p:ph type="dt" sz="half" idx="10"/>
          </p:nvPr>
        </p:nvSpPr>
        <p:spPr/>
        <p:txBody>
          <a:bodyPr/>
          <a:lstStyle/>
          <a:p>
            <a:fld id="{BD3F4C93-4EDF-4D12-B2CC-2C972C7A78D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245</a:t>
            </a:fld>
            <a:endParaRPr lang="en-IN"/>
          </a:p>
        </p:txBody>
      </p:sp>
    </p:spTree>
    <p:extLst>
      <p:ext uri="{BB962C8B-B14F-4D97-AF65-F5344CB8AC3E}">
        <p14:creationId xmlns:p14="http://schemas.microsoft.com/office/powerpoint/2010/main" val="40592237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2400" dirty="0"/>
              <a:t>What is the name given to the process of initializing a microcomputer with its operating system?</a:t>
            </a:r>
          </a:p>
          <a:p>
            <a:pPr marL="0" indent="0">
              <a:buNone/>
            </a:pPr>
            <a:r>
              <a:rPr lang="en-IN" sz="2400" dirty="0"/>
              <a:t>(a) Cold booting</a:t>
            </a:r>
          </a:p>
          <a:p>
            <a:pPr marL="0" indent="0">
              <a:buNone/>
            </a:pPr>
            <a:r>
              <a:rPr lang="en-IN" sz="2400" dirty="0"/>
              <a:t>(b) Booting  </a:t>
            </a:r>
            <a:r>
              <a:rPr lang="en-IN" sz="2400" b="1" dirty="0"/>
              <a:t> (</a:t>
            </a:r>
            <a:r>
              <a:rPr lang="en-IN" sz="2400" b="1" dirty="0" err="1"/>
              <a:t>Ans</a:t>
            </a:r>
            <a:r>
              <a:rPr lang="en-IN" sz="2400" b="1" dirty="0"/>
              <a:t>)</a:t>
            </a:r>
            <a:endParaRPr lang="en-IN" sz="2400" dirty="0"/>
          </a:p>
          <a:p>
            <a:pPr marL="0" indent="0">
              <a:buNone/>
            </a:pPr>
            <a:r>
              <a:rPr lang="en-IN" sz="2400" dirty="0"/>
              <a:t>(c) Warm booting</a:t>
            </a:r>
          </a:p>
          <a:p>
            <a:pPr marL="0" indent="0">
              <a:buNone/>
            </a:pPr>
            <a:r>
              <a:rPr lang="en-IN" sz="2400" dirty="0"/>
              <a:t>(d) Boot recording</a:t>
            </a:r>
          </a:p>
          <a:p>
            <a:pPr marL="0" indent="0">
              <a:buNone/>
            </a:pPr>
            <a:r>
              <a:rPr lang="en-IN" sz="2400" dirty="0"/>
              <a:t>(e) None of the above</a:t>
            </a:r>
          </a:p>
          <a:p>
            <a:pPr marL="0" indent="0">
              <a:buNone/>
            </a:pPr>
            <a:r>
              <a:rPr lang="en-IN" sz="2400" dirty="0"/>
              <a:t> </a:t>
            </a:r>
          </a:p>
          <a:p>
            <a:endParaRPr lang="en-IN" dirty="0"/>
          </a:p>
        </p:txBody>
      </p:sp>
      <p:sp>
        <p:nvSpPr>
          <p:cNvPr id="4" name="Date Placeholder 3"/>
          <p:cNvSpPr>
            <a:spLocks noGrp="1"/>
          </p:cNvSpPr>
          <p:nvPr>
            <p:ph type="dt" sz="half" idx="10"/>
          </p:nvPr>
        </p:nvSpPr>
        <p:spPr/>
        <p:txBody>
          <a:bodyPr/>
          <a:lstStyle/>
          <a:p>
            <a:fld id="{3EC3A271-379D-4FB3-BA0E-A9B807B5CA1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246</a:t>
            </a:fld>
            <a:endParaRPr lang="en-IN"/>
          </a:p>
        </p:txBody>
      </p:sp>
    </p:spTree>
    <p:extLst>
      <p:ext uri="{BB962C8B-B14F-4D97-AF65-F5344CB8AC3E}">
        <p14:creationId xmlns:p14="http://schemas.microsoft.com/office/powerpoint/2010/main" val="41289018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a:t>Cold Boot-</a:t>
            </a:r>
          </a:p>
          <a:p>
            <a:pPr lvl="1"/>
            <a:r>
              <a:rPr lang="en-IN" sz="2400" dirty="0"/>
              <a:t>To perform a cold boot (also called a "hard boot") means to start up a computer that is turned off. </a:t>
            </a:r>
          </a:p>
          <a:p>
            <a:r>
              <a:rPr lang="en-IN" sz="2800" dirty="0"/>
              <a:t>Warm Boot-</a:t>
            </a:r>
          </a:p>
          <a:p>
            <a:pPr lvl="1"/>
            <a:r>
              <a:rPr lang="en-IN" sz="2400" dirty="0"/>
              <a:t>It is often used in contrast to a warm boot, which refers to restarting a computer once it has been turned on.</a:t>
            </a:r>
          </a:p>
          <a:p>
            <a:r>
              <a:rPr lang="en-IN" sz="2800" dirty="0"/>
              <a:t>While a warm boot and cold boot are similar, </a:t>
            </a:r>
          </a:p>
          <a:p>
            <a:pPr lvl="1"/>
            <a:r>
              <a:rPr lang="en-IN" sz="2400" dirty="0"/>
              <a:t>a cold boot performs a more complete reset of the system than a warm boot. </a:t>
            </a:r>
          </a:p>
          <a:p>
            <a:endParaRPr lang="en-IN" dirty="0"/>
          </a:p>
        </p:txBody>
      </p:sp>
      <p:sp>
        <p:nvSpPr>
          <p:cNvPr id="4" name="Date Placeholder 3"/>
          <p:cNvSpPr>
            <a:spLocks noGrp="1"/>
          </p:cNvSpPr>
          <p:nvPr>
            <p:ph type="dt" sz="half" idx="10"/>
          </p:nvPr>
        </p:nvSpPr>
        <p:spPr/>
        <p:txBody>
          <a:bodyPr/>
          <a:lstStyle/>
          <a:p>
            <a:fld id="{106603BE-6B9D-4E2E-A2F0-F856DF419AA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247</a:t>
            </a:fld>
            <a:endParaRPr lang="en-IN"/>
          </a:p>
        </p:txBody>
      </p:sp>
    </p:spTree>
    <p:extLst>
      <p:ext uri="{BB962C8B-B14F-4D97-AF65-F5344CB8AC3E}">
        <p14:creationId xmlns:p14="http://schemas.microsoft.com/office/powerpoint/2010/main" val="32454380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a:t>Warm Boot-</a:t>
            </a:r>
          </a:p>
          <a:p>
            <a:pPr lvl="1"/>
            <a:r>
              <a:rPr lang="en-IN" sz="2400" dirty="0"/>
              <a:t>If the computer hangs because of some reason while working, and demands to be restarted to make it working. </a:t>
            </a:r>
          </a:p>
          <a:p>
            <a:pPr lvl="1"/>
            <a:r>
              <a:rPr lang="en-IN" sz="2400" dirty="0"/>
              <a:t>The process of reset/restart of the computer system is called as warm booting. </a:t>
            </a:r>
          </a:p>
          <a:p>
            <a:pPr lvl="1"/>
            <a:r>
              <a:rPr lang="en-IN" sz="2400" dirty="0"/>
              <a:t>It is done with the help of reset button or keys (</a:t>
            </a:r>
            <a:r>
              <a:rPr lang="en-IN" sz="2400" dirty="0" err="1"/>
              <a:t>Ctrl+Alt+Del</a:t>
            </a:r>
            <a:r>
              <a:rPr lang="en-IN" sz="2400" dirty="0"/>
              <a:t>). </a:t>
            </a:r>
          </a:p>
        </p:txBody>
      </p:sp>
      <p:sp>
        <p:nvSpPr>
          <p:cNvPr id="4" name="Date Placeholder 3"/>
          <p:cNvSpPr>
            <a:spLocks noGrp="1"/>
          </p:cNvSpPr>
          <p:nvPr>
            <p:ph type="dt" sz="half" idx="10"/>
          </p:nvPr>
        </p:nvSpPr>
        <p:spPr/>
        <p:txBody>
          <a:bodyPr/>
          <a:lstStyle/>
          <a:p>
            <a:fld id="{CCD6416E-9D72-4390-9C41-27921507708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248</a:t>
            </a:fld>
            <a:endParaRPr lang="en-IN"/>
          </a:p>
        </p:txBody>
      </p:sp>
    </p:spTree>
    <p:extLst>
      <p:ext uri="{BB962C8B-B14F-4D97-AF65-F5344CB8AC3E}">
        <p14:creationId xmlns:p14="http://schemas.microsoft.com/office/powerpoint/2010/main" val="6882404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4C7660-499F-472A-95DD-60EDB198B30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249</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8208912" cy="5616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339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418058"/>
          </a:xfrm>
        </p:spPr>
        <p:txBody>
          <a:bodyPr>
            <a:normAutofit fontScale="90000"/>
          </a:bodyPr>
          <a:lstStyle/>
          <a:p>
            <a:r>
              <a:rPr lang="en-IN" dirty="0"/>
              <a:t>Compiler</a:t>
            </a:r>
          </a:p>
        </p:txBody>
      </p:sp>
      <p:sp>
        <p:nvSpPr>
          <p:cNvPr id="3" name="Content Placeholder 2"/>
          <p:cNvSpPr>
            <a:spLocks noGrp="1"/>
          </p:cNvSpPr>
          <p:nvPr>
            <p:ph idx="1"/>
          </p:nvPr>
        </p:nvSpPr>
        <p:spPr>
          <a:xfrm>
            <a:off x="457200" y="764704"/>
            <a:ext cx="8003232" cy="5361459"/>
          </a:xfrm>
        </p:spPr>
        <p:txBody>
          <a:bodyPr>
            <a:noAutofit/>
          </a:bodyPr>
          <a:lstStyle/>
          <a:p>
            <a:r>
              <a:rPr lang="en-IN" sz="2400" dirty="0"/>
              <a:t>The language processor that reads the complete source program written in high level language </a:t>
            </a:r>
            <a:r>
              <a:rPr lang="en-IN" sz="2400" b="1" u="sng" dirty="0"/>
              <a:t>as a whole in one go and translates it </a:t>
            </a:r>
            <a:r>
              <a:rPr lang="en-IN" sz="2400" dirty="0"/>
              <a:t>into an equivalent program in machine language is called as a Compiler.</a:t>
            </a:r>
            <a:br>
              <a:rPr lang="en-IN" sz="2400" dirty="0"/>
            </a:br>
            <a:endParaRPr lang="en-IN" sz="2400" dirty="0"/>
          </a:p>
          <a:p>
            <a:endParaRPr lang="en-IN" sz="2000" dirty="0"/>
          </a:p>
          <a:p>
            <a:endParaRPr lang="en-IN" sz="2000" dirty="0"/>
          </a:p>
          <a:p>
            <a:endParaRPr lang="en-IN" sz="2000" dirty="0"/>
          </a:p>
        </p:txBody>
      </p:sp>
      <p:sp>
        <p:nvSpPr>
          <p:cNvPr id="4" name="Date Placeholder 3"/>
          <p:cNvSpPr>
            <a:spLocks noGrp="1"/>
          </p:cNvSpPr>
          <p:nvPr>
            <p:ph type="dt" sz="half" idx="10"/>
          </p:nvPr>
        </p:nvSpPr>
        <p:spPr/>
        <p:txBody>
          <a:bodyPr/>
          <a:lstStyle/>
          <a:p>
            <a:fld id="{61BF1872-9EDB-486E-9B47-C38A947544F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a:t>
            </a:fld>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996952"/>
            <a:ext cx="662473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04642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70000" lnSpcReduction="20000"/>
          </a:bodyPr>
          <a:lstStyle/>
          <a:p>
            <a:pPr marL="0" indent="0">
              <a:buNone/>
            </a:pPr>
            <a:r>
              <a:rPr lang="en-IN" dirty="0"/>
              <a:t>Consider the following statements :</a:t>
            </a:r>
          </a:p>
          <a:p>
            <a:pPr marL="0" indent="0">
              <a:buNone/>
            </a:pPr>
            <a:r>
              <a:rPr lang="en-IN" b="1" dirty="0"/>
              <a:t>UGC-NET | UGC-NET CS 2017 Nov – III | Question 73</a:t>
            </a:r>
          </a:p>
          <a:p>
            <a:pPr marL="0" indent="0">
              <a:buNone/>
            </a:pPr>
            <a:br>
              <a:rPr lang="en-IN" dirty="0"/>
            </a:br>
            <a:r>
              <a:rPr lang="en-IN" dirty="0"/>
              <a:t>(a) UNIX provides three types of permissions</a:t>
            </a:r>
            <a:br>
              <a:rPr lang="en-IN" dirty="0"/>
            </a:br>
            <a:r>
              <a:rPr lang="en-IN" dirty="0"/>
              <a:t>* Read</a:t>
            </a:r>
            <a:br>
              <a:rPr lang="en-IN" dirty="0"/>
            </a:br>
            <a:r>
              <a:rPr lang="en-IN" dirty="0"/>
              <a:t>* Write</a:t>
            </a:r>
            <a:br>
              <a:rPr lang="en-IN" dirty="0"/>
            </a:br>
            <a:r>
              <a:rPr lang="en-IN" dirty="0"/>
              <a:t>* Execute</a:t>
            </a:r>
            <a:br>
              <a:rPr lang="en-IN" dirty="0"/>
            </a:br>
            <a:r>
              <a:rPr lang="en-IN" dirty="0"/>
              <a:t>(b) UNIX provides three sets of permissions</a:t>
            </a:r>
            <a:br>
              <a:rPr lang="en-IN" dirty="0"/>
            </a:br>
            <a:r>
              <a:rPr lang="en-IN" dirty="0"/>
              <a:t>* permission for owner</a:t>
            </a:r>
            <a:br>
              <a:rPr lang="en-IN" dirty="0"/>
            </a:br>
            <a:r>
              <a:rPr lang="en-IN" dirty="0"/>
              <a:t>* permission for group</a:t>
            </a:r>
            <a:br>
              <a:rPr lang="en-IN" dirty="0"/>
            </a:br>
            <a:r>
              <a:rPr lang="en-IN" dirty="0"/>
              <a:t>* permission for others</a:t>
            </a:r>
            <a:br>
              <a:rPr lang="en-IN" dirty="0"/>
            </a:br>
            <a:endParaRPr lang="en-IN" dirty="0"/>
          </a:p>
          <a:p>
            <a:pPr marL="0" indent="0">
              <a:buNone/>
            </a:pPr>
            <a:r>
              <a:rPr lang="en-IN" dirty="0"/>
              <a:t>Which of the above statement/s is/are true ?</a:t>
            </a:r>
          </a:p>
          <a:p>
            <a:pPr marL="0" indent="0">
              <a:buNone/>
            </a:pPr>
            <a:r>
              <a:rPr lang="en-IN" b="1" dirty="0"/>
              <a:t>(A)</a:t>
            </a:r>
            <a:r>
              <a:rPr lang="en-IN" dirty="0"/>
              <a:t> only (a)</a:t>
            </a:r>
            <a:br>
              <a:rPr lang="en-IN" dirty="0"/>
            </a:br>
            <a:r>
              <a:rPr lang="en-IN" b="1" dirty="0"/>
              <a:t>(B)</a:t>
            </a:r>
            <a:r>
              <a:rPr lang="en-IN" dirty="0"/>
              <a:t> only (b)</a:t>
            </a:r>
            <a:br>
              <a:rPr lang="en-IN" dirty="0"/>
            </a:br>
            <a:r>
              <a:rPr lang="en-IN" b="1" dirty="0"/>
              <a:t>(C)</a:t>
            </a:r>
            <a:r>
              <a:rPr lang="en-IN" dirty="0"/>
              <a:t> Both (a) and (b)</a:t>
            </a:r>
            <a:br>
              <a:rPr lang="en-IN" dirty="0"/>
            </a:br>
            <a:r>
              <a:rPr lang="en-IN" b="1" dirty="0"/>
              <a:t>(D)</a:t>
            </a:r>
            <a:r>
              <a:rPr lang="en-IN" dirty="0"/>
              <a:t> Neither (a) nor (b)</a:t>
            </a:r>
            <a:br>
              <a:rPr lang="en-IN" dirty="0"/>
            </a:br>
            <a:br>
              <a:rPr lang="en-IN" dirty="0"/>
            </a:br>
            <a:endParaRPr lang="en-IN" dirty="0"/>
          </a:p>
        </p:txBody>
      </p:sp>
      <p:sp>
        <p:nvSpPr>
          <p:cNvPr id="4" name="Date Placeholder 3"/>
          <p:cNvSpPr>
            <a:spLocks noGrp="1"/>
          </p:cNvSpPr>
          <p:nvPr>
            <p:ph type="dt" sz="half" idx="10"/>
          </p:nvPr>
        </p:nvSpPr>
        <p:spPr/>
        <p:txBody>
          <a:bodyPr/>
          <a:lstStyle/>
          <a:p>
            <a:fld id="{295B7E4E-C110-4EB9-80F6-3BB45C31DEE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250</a:t>
            </a:fld>
            <a:endParaRPr lang="en-IN"/>
          </a:p>
        </p:txBody>
      </p:sp>
    </p:spTree>
    <p:extLst>
      <p:ext uri="{BB962C8B-B14F-4D97-AF65-F5344CB8AC3E}">
        <p14:creationId xmlns:p14="http://schemas.microsoft.com/office/powerpoint/2010/main" val="41897699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6632"/>
            <a:ext cx="8229600" cy="5649491"/>
          </a:xfrm>
        </p:spPr>
        <p:txBody>
          <a:bodyPr>
            <a:noAutofit/>
          </a:bodyPr>
          <a:lstStyle/>
          <a:p>
            <a:pPr marL="0" indent="0">
              <a:buNone/>
            </a:pPr>
            <a:r>
              <a:rPr lang="en-IN" sz="1600" dirty="0"/>
              <a:t>Consider the following statements :		</a:t>
            </a:r>
          </a:p>
          <a:p>
            <a:pPr marL="0" indent="0">
              <a:buNone/>
            </a:pPr>
            <a:r>
              <a:rPr lang="en-IN" sz="1600" b="1" dirty="0"/>
              <a:t>UGC-NET | UGC-NET CS 2017 Nov – III | Question 73</a:t>
            </a:r>
          </a:p>
          <a:p>
            <a:pPr marL="0" indent="0">
              <a:buNone/>
            </a:pPr>
            <a:br>
              <a:rPr lang="en-IN" sz="1600" dirty="0"/>
            </a:br>
            <a:r>
              <a:rPr lang="en-IN" sz="1600" dirty="0"/>
              <a:t>(a) UNIX provides three types of permissions</a:t>
            </a:r>
            <a:br>
              <a:rPr lang="en-IN" sz="1600" dirty="0"/>
            </a:br>
            <a:r>
              <a:rPr lang="en-IN" sz="1600" dirty="0"/>
              <a:t>* Read</a:t>
            </a:r>
            <a:br>
              <a:rPr lang="en-IN" sz="1600" dirty="0"/>
            </a:br>
            <a:r>
              <a:rPr lang="en-IN" sz="1600" dirty="0"/>
              <a:t>* Write</a:t>
            </a:r>
            <a:br>
              <a:rPr lang="en-IN" sz="1600" dirty="0"/>
            </a:br>
            <a:r>
              <a:rPr lang="en-IN" sz="1600" dirty="0"/>
              <a:t>* Execute</a:t>
            </a:r>
            <a:br>
              <a:rPr lang="en-IN" sz="1600" dirty="0"/>
            </a:br>
            <a:r>
              <a:rPr lang="en-IN" sz="1600" dirty="0"/>
              <a:t>(b) UNIX provides three sets of permissions</a:t>
            </a:r>
            <a:br>
              <a:rPr lang="en-IN" sz="1600" dirty="0"/>
            </a:br>
            <a:r>
              <a:rPr lang="en-IN" sz="1600" dirty="0"/>
              <a:t>* permission for owner</a:t>
            </a:r>
            <a:br>
              <a:rPr lang="en-IN" sz="1600" dirty="0"/>
            </a:br>
            <a:r>
              <a:rPr lang="en-IN" sz="1600" dirty="0"/>
              <a:t>* permission for group</a:t>
            </a:r>
            <a:br>
              <a:rPr lang="en-IN" sz="1600" dirty="0"/>
            </a:br>
            <a:r>
              <a:rPr lang="en-IN" sz="1600" dirty="0"/>
              <a:t>* permission for others</a:t>
            </a:r>
            <a:br>
              <a:rPr lang="en-IN" sz="1600" dirty="0"/>
            </a:br>
            <a:r>
              <a:rPr lang="en-IN" sz="1600" dirty="0"/>
              <a:t>Which of the above statement/s is/are true ?</a:t>
            </a:r>
          </a:p>
          <a:p>
            <a:pPr marL="0" indent="0">
              <a:buNone/>
            </a:pPr>
            <a:r>
              <a:rPr lang="en-IN" sz="1600" b="1" dirty="0"/>
              <a:t>(A)</a:t>
            </a:r>
            <a:r>
              <a:rPr lang="en-IN" sz="1600" dirty="0"/>
              <a:t> only (a)</a:t>
            </a:r>
            <a:br>
              <a:rPr lang="en-IN" sz="1600" dirty="0"/>
            </a:br>
            <a:r>
              <a:rPr lang="en-IN" sz="1600" b="1" dirty="0"/>
              <a:t>(B)</a:t>
            </a:r>
            <a:r>
              <a:rPr lang="en-IN" sz="1600" dirty="0"/>
              <a:t> only (b)</a:t>
            </a:r>
            <a:br>
              <a:rPr lang="en-IN" sz="1600" dirty="0"/>
            </a:br>
            <a:r>
              <a:rPr lang="en-IN" sz="1600" b="1" dirty="0"/>
              <a:t>(C)</a:t>
            </a:r>
            <a:r>
              <a:rPr lang="en-IN" sz="1600" dirty="0"/>
              <a:t> Both (a) and (b)</a:t>
            </a:r>
            <a:br>
              <a:rPr lang="en-IN" sz="1600" dirty="0"/>
            </a:br>
            <a:r>
              <a:rPr lang="en-IN" sz="1600" b="1" dirty="0"/>
              <a:t>(D)</a:t>
            </a:r>
            <a:r>
              <a:rPr lang="en-IN" sz="1600" dirty="0"/>
              <a:t> Neither (a) nor (b)</a:t>
            </a:r>
            <a:br>
              <a:rPr lang="en-IN" sz="1600" dirty="0"/>
            </a:br>
            <a:br>
              <a:rPr lang="en-IN" sz="1600" dirty="0"/>
            </a:br>
            <a:br>
              <a:rPr lang="en-IN" sz="1600" dirty="0"/>
            </a:br>
            <a:r>
              <a:rPr lang="en-IN" sz="1600" b="1" dirty="0"/>
              <a:t>Answer:</a:t>
            </a:r>
            <a:r>
              <a:rPr lang="en-IN" sz="1600" dirty="0"/>
              <a:t> </a:t>
            </a:r>
            <a:r>
              <a:rPr lang="en-IN" sz="1600" b="1" dirty="0"/>
              <a:t>(C)</a:t>
            </a:r>
            <a:r>
              <a:rPr lang="en-IN" sz="1600" dirty="0"/>
              <a:t> </a:t>
            </a:r>
            <a:br>
              <a:rPr lang="en-IN" sz="1600" dirty="0"/>
            </a:br>
            <a:r>
              <a:rPr lang="en-IN" sz="1600" b="1" dirty="0"/>
              <a:t>Explanation:</a:t>
            </a:r>
            <a:r>
              <a:rPr lang="en-IN" sz="1600" dirty="0"/>
              <a:t> UNIX provides Read, Write and Execute </a:t>
            </a:r>
            <a:r>
              <a:rPr lang="en-IN" sz="1600" dirty="0" err="1"/>
              <a:t>permisision</a:t>
            </a:r>
            <a:r>
              <a:rPr lang="en-IN" sz="1600" dirty="0"/>
              <a:t> on files</a:t>
            </a:r>
            <a:br>
              <a:rPr lang="en-IN" sz="1600" dirty="0"/>
            </a:br>
            <a:r>
              <a:rPr lang="en-IN" sz="1600" dirty="0"/>
              <a:t>UNIX provides three sets of permissions</a:t>
            </a:r>
          </a:p>
          <a:p>
            <a:pPr marL="0" indent="0">
              <a:buNone/>
            </a:pPr>
            <a:r>
              <a:rPr lang="en-IN" sz="1600" dirty="0"/>
              <a:t>permission for owner</a:t>
            </a:r>
          </a:p>
          <a:p>
            <a:pPr marL="0" indent="0">
              <a:buNone/>
            </a:pPr>
            <a:r>
              <a:rPr lang="en-IN" sz="1600" dirty="0"/>
              <a:t>permission for group</a:t>
            </a:r>
          </a:p>
          <a:p>
            <a:pPr marL="0" indent="0">
              <a:buNone/>
            </a:pPr>
            <a:r>
              <a:rPr lang="en-IN" sz="1600" dirty="0"/>
              <a:t>permission for others</a:t>
            </a:r>
          </a:p>
          <a:p>
            <a:pPr marL="0" indent="0">
              <a:buNone/>
            </a:pPr>
            <a:endParaRPr lang="en-IN" sz="1600" dirty="0"/>
          </a:p>
        </p:txBody>
      </p:sp>
      <p:sp>
        <p:nvSpPr>
          <p:cNvPr id="4" name="Date Placeholder 3"/>
          <p:cNvSpPr>
            <a:spLocks noGrp="1"/>
          </p:cNvSpPr>
          <p:nvPr>
            <p:ph type="dt" sz="half" idx="10"/>
          </p:nvPr>
        </p:nvSpPr>
        <p:spPr/>
        <p:txBody>
          <a:bodyPr/>
          <a:lstStyle/>
          <a:p>
            <a:fld id="{0F6A8BD0-4FD3-4DE4-8416-4FE213FCFF4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251</a:t>
            </a:fld>
            <a:endParaRPr lang="en-IN"/>
          </a:p>
        </p:txBody>
      </p:sp>
    </p:spTree>
    <p:extLst>
      <p:ext uri="{BB962C8B-B14F-4D97-AF65-F5344CB8AC3E}">
        <p14:creationId xmlns:p14="http://schemas.microsoft.com/office/powerpoint/2010/main" val="339855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lnSpcReduction="10000"/>
          </a:bodyPr>
          <a:lstStyle/>
          <a:p>
            <a:pPr marL="0" indent="0">
              <a:buNone/>
            </a:pPr>
            <a:r>
              <a:rPr lang="en-IN" b="1" dirty="0"/>
              <a:t>UGC-NET | UGC NET CS 2015 Dec – III | Question 56</a:t>
            </a:r>
          </a:p>
          <a:p>
            <a:pPr marL="0" indent="0">
              <a:buNone/>
            </a:pPr>
            <a:r>
              <a:rPr lang="en-IN" dirty="0"/>
              <a:t>In Unix, the command to enable execution permission for file “</a:t>
            </a:r>
            <a:r>
              <a:rPr lang="en-IN" dirty="0" err="1"/>
              <a:t>mylife</a:t>
            </a:r>
            <a:r>
              <a:rPr lang="en-IN" dirty="0"/>
              <a:t>” by all is ____________.</a:t>
            </a:r>
            <a:br>
              <a:rPr lang="en-IN" dirty="0"/>
            </a:br>
            <a:r>
              <a:rPr lang="en-IN" b="1" dirty="0"/>
              <a:t>(A)</a:t>
            </a:r>
            <a:r>
              <a:rPr lang="en-IN" dirty="0"/>
              <a:t> </a:t>
            </a:r>
            <a:r>
              <a:rPr lang="en-IN" dirty="0" err="1"/>
              <a:t>Chmod</a:t>
            </a:r>
            <a:r>
              <a:rPr lang="en-IN" dirty="0"/>
              <a:t> </a:t>
            </a:r>
            <a:r>
              <a:rPr lang="en-IN" dirty="0" err="1"/>
              <a:t>ugo</a:t>
            </a:r>
            <a:r>
              <a:rPr lang="en-IN" dirty="0"/>
              <a:t> + X </a:t>
            </a:r>
            <a:r>
              <a:rPr lang="en-IN" dirty="0" err="1"/>
              <a:t>myfile</a:t>
            </a:r>
            <a:br>
              <a:rPr lang="en-IN" dirty="0"/>
            </a:br>
            <a:r>
              <a:rPr lang="en-IN" b="1" dirty="0"/>
              <a:t>(B)</a:t>
            </a:r>
            <a:r>
              <a:rPr lang="en-IN" dirty="0"/>
              <a:t> </a:t>
            </a:r>
            <a:r>
              <a:rPr lang="en-IN" dirty="0" err="1"/>
              <a:t>Chmod</a:t>
            </a:r>
            <a:r>
              <a:rPr lang="en-IN" dirty="0"/>
              <a:t> a + X </a:t>
            </a:r>
            <a:r>
              <a:rPr lang="en-IN" dirty="0" err="1"/>
              <a:t>myfile</a:t>
            </a:r>
            <a:br>
              <a:rPr lang="en-IN" dirty="0"/>
            </a:br>
            <a:r>
              <a:rPr lang="en-IN" b="1" dirty="0"/>
              <a:t>(C)</a:t>
            </a:r>
            <a:r>
              <a:rPr lang="en-IN" dirty="0"/>
              <a:t> </a:t>
            </a:r>
            <a:r>
              <a:rPr lang="en-IN" dirty="0" err="1"/>
              <a:t>Chmod</a:t>
            </a:r>
            <a:r>
              <a:rPr lang="en-IN" dirty="0"/>
              <a:t> + X </a:t>
            </a:r>
            <a:r>
              <a:rPr lang="en-IN" dirty="0" err="1"/>
              <a:t>myfile</a:t>
            </a:r>
            <a:br>
              <a:rPr lang="en-IN" dirty="0"/>
            </a:br>
            <a:r>
              <a:rPr lang="en-IN" b="1" dirty="0"/>
              <a:t>(D)</a:t>
            </a:r>
            <a:r>
              <a:rPr lang="en-IN" dirty="0"/>
              <a:t> All of the above</a:t>
            </a:r>
            <a:br>
              <a:rPr lang="en-IN" dirty="0"/>
            </a:br>
            <a:br>
              <a:rPr lang="en-IN" dirty="0"/>
            </a:br>
            <a:br>
              <a:rPr lang="en-IN" dirty="0"/>
            </a:br>
            <a:endParaRPr lang="en-IN" dirty="0"/>
          </a:p>
        </p:txBody>
      </p:sp>
      <p:sp>
        <p:nvSpPr>
          <p:cNvPr id="4" name="Date Placeholder 3"/>
          <p:cNvSpPr>
            <a:spLocks noGrp="1"/>
          </p:cNvSpPr>
          <p:nvPr>
            <p:ph type="dt" sz="half" idx="10"/>
          </p:nvPr>
        </p:nvSpPr>
        <p:spPr/>
        <p:txBody>
          <a:bodyPr/>
          <a:lstStyle/>
          <a:p>
            <a:fld id="{64E26EB4-EE4C-4F02-A6FB-24B7FC87878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252</a:t>
            </a:fld>
            <a:endParaRPr lang="en-IN"/>
          </a:p>
        </p:txBody>
      </p:sp>
    </p:spTree>
    <p:extLst>
      <p:ext uri="{BB962C8B-B14F-4D97-AF65-F5344CB8AC3E}">
        <p14:creationId xmlns:p14="http://schemas.microsoft.com/office/powerpoint/2010/main" val="1822439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77500" lnSpcReduction="20000"/>
          </a:bodyPr>
          <a:lstStyle/>
          <a:p>
            <a:pPr marL="0" indent="0">
              <a:buNone/>
            </a:pPr>
            <a:r>
              <a:rPr lang="en-IN" b="1" dirty="0"/>
              <a:t>UGC-NET | UGC NET CS 2015 Dec – III | Question 56</a:t>
            </a:r>
          </a:p>
          <a:p>
            <a:pPr marL="0" indent="0">
              <a:buNone/>
            </a:pPr>
            <a:r>
              <a:rPr lang="en-IN" dirty="0"/>
              <a:t>In Unix, the command to enable execution permission for file “</a:t>
            </a:r>
            <a:r>
              <a:rPr lang="en-IN" dirty="0" err="1"/>
              <a:t>mylife</a:t>
            </a:r>
            <a:r>
              <a:rPr lang="en-IN" dirty="0"/>
              <a:t>” by all is ____________.</a:t>
            </a:r>
            <a:br>
              <a:rPr lang="en-IN" dirty="0"/>
            </a:br>
            <a:r>
              <a:rPr lang="en-IN" b="1" dirty="0"/>
              <a:t>(A)</a:t>
            </a:r>
            <a:r>
              <a:rPr lang="en-IN" dirty="0"/>
              <a:t> </a:t>
            </a:r>
            <a:r>
              <a:rPr lang="en-IN" dirty="0" err="1"/>
              <a:t>Chmod</a:t>
            </a:r>
            <a:r>
              <a:rPr lang="en-IN" dirty="0"/>
              <a:t> </a:t>
            </a:r>
            <a:r>
              <a:rPr lang="en-IN" dirty="0" err="1"/>
              <a:t>ugo</a:t>
            </a:r>
            <a:r>
              <a:rPr lang="en-IN" dirty="0"/>
              <a:t> + X </a:t>
            </a:r>
            <a:r>
              <a:rPr lang="en-IN" dirty="0" err="1"/>
              <a:t>myfile</a:t>
            </a:r>
            <a:br>
              <a:rPr lang="en-IN" dirty="0"/>
            </a:br>
            <a:r>
              <a:rPr lang="en-IN" b="1" dirty="0"/>
              <a:t>(B)</a:t>
            </a:r>
            <a:r>
              <a:rPr lang="en-IN" dirty="0"/>
              <a:t> </a:t>
            </a:r>
            <a:r>
              <a:rPr lang="en-IN" dirty="0" err="1"/>
              <a:t>Chmod</a:t>
            </a:r>
            <a:r>
              <a:rPr lang="en-IN" dirty="0"/>
              <a:t> a + X </a:t>
            </a:r>
            <a:r>
              <a:rPr lang="en-IN" dirty="0" err="1"/>
              <a:t>myfile</a:t>
            </a:r>
            <a:br>
              <a:rPr lang="en-IN" dirty="0"/>
            </a:br>
            <a:r>
              <a:rPr lang="en-IN" b="1" dirty="0"/>
              <a:t>(C)</a:t>
            </a:r>
            <a:r>
              <a:rPr lang="en-IN" dirty="0"/>
              <a:t> </a:t>
            </a:r>
            <a:r>
              <a:rPr lang="en-IN" dirty="0" err="1"/>
              <a:t>Chmod</a:t>
            </a:r>
            <a:r>
              <a:rPr lang="en-IN" dirty="0"/>
              <a:t> + X </a:t>
            </a:r>
            <a:r>
              <a:rPr lang="en-IN" dirty="0" err="1"/>
              <a:t>myfile</a:t>
            </a:r>
            <a:br>
              <a:rPr lang="en-IN" dirty="0"/>
            </a:br>
            <a:r>
              <a:rPr lang="en-IN" b="1" dirty="0"/>
              <a:t>(D)</a:t>
            </a:r>
            <a:r>
              <a:rPr lang="en-IN" dirty="0"/>
              <a:t> All of the above</a:t>
            </a:r>
            <a:br>
              <a:rPr lang="en-IN" dirty="0"/>
            </a:br>
            <a:br>
              <a:rPr lang="en-IN" dirty="0"/>
            </a:br>
            <a:br>
              <a:rPr lang="en-IN" dirty="0"/>
            </a:br>
            <a:r>
              <a:rPr lang="en-IN" b="1" dirty="0"/>
              <a:t>Answer:</a:t>
            </a:r>
            <a:r>
              <a:rPr lang="en-IN" dirty="0"/>
              <a:t> </a:t>
            </a:r>
            <a:r>
              <a:rPr lang="en-IN" b="1" dirty="0"/>
              <a:t>(D)</a:t>
            </a:r>
            <a:r>
              <a:rPr lang="en-IN" dirty="0"/>
              <a:t> </a:t>
            </a:r>
            <a:br>
              <a:rPr lang="en-IN" dirty="0"/>
            </a:br>
            <a:br>
              <a:rPr lang="en-IN" dirty="0"/>
            </a:br>
            <a:r>
              <a:rPr lang="en-IN" b="1" dirty="0"/>
              <a:t>Explanation:</a:t>
            </a:r>
            <a:r>
              <a:rPr lang="en-IN" dirty="0"/>
              <a:t> In Unix, the command to enable execution permission for file “</a:t>
            </a:r>
            <a:r>
              <a:rPr lang="en-IN" dirty="0" err="1"/>
              <a:t>mylife</a:t>
            </a:r>
            <a:r>
              <a:rPr lang="en-IN" dirty="0"/>
              <a:t>” by all are:</a:t>
            </a:r>
            <a:br>
              <a:rPr lang="en-IN" dirty="0"/>
            </a:br>
            <a:r>
              <a:rPr lang="en-IN" dirty="0" err="1"/>
              <a:t>Chmod</a:t>
            </a:r>
            <a:r>
              <a:rPr lang="en-IN" dirty="0"/>
              <a:t> + X </a:t>
            </a:r>
            <a:r>
              <a:rPr lang="en-IN" dirty="0" err="1"/>
              <a:t>myfile</a:t>
            </a:r>
            <a:br>
              <a:rPr lang="en-IN" dirty="0"/>
            </a:br>
            <a:r>
              <a:rPr lang="en-IN" dirty="0" err="1"/>
              <a:t>Chmod</a:t>
            </a:r>
            <a:r>
              <a:rPr lang="en-IN" dirty="0"/>
              <a:t> a + X </a:t>
            </a:r>
            <a:r>
              <a:rPr lang="en-IN" dirty="0" err="1"/>
              <a:t>myfile</a:t>
            </a:r>
            <a:br>
              <a:rPr lang="en-IN" dirty="0"/>
            </a:br>
            <a:r>
              <a:rPr lang="en-IN" dirty="0" err="1"/>
              <a:t>Chmod</a:t>
            </a:r>
            <a:r>
              <a:rPr lang="en-IN" dirty="0"/>
              <a:t> </a:t>
            </a:r>
            <a:r>
              <a:rPr lang="en-IN" dirty="0" err="1"/>
              <a:t>ugo</a:t>
            </a:r>
            <a:r>
              <a:rPr lang="en-IN" dirty="0"/>
              <a:t> + X </a:t>
            </a:r>
            <a:r>
              <a:rPr lang="en-IN" dirty="0" err="1"/>
              <a:t>myfile</a:t>
            </a:r>
            <a:br>
              <a:rPr lang="en-IN" dirty="0"/>
            </a:br>
            <a:r>
              <a:rPr lang="en-IN" dirty="0"/>
              <a:t>So, option (D) is correct.</a:t>
            </a:r>
          </a:p>
          <a:p>
            <a:endParaRPr lang="en-IN" dirty="0"/>
          </a:p>
        </p:txBody>
      </p:sp>
      <p:sp>
        <p:nvSpPr>
          <p:cNvPr id="4" name="Date Placeholder 3"/>
          <p:cNvSpPr>
            <a:spLocks noGrp="1"/>
          </p:cNvSpPr>
          <p:nvPr>
            <p:ph type="dt" sz="half" idx="10"/>
          </p:nvPr>
        </p:nvSpPr>
        <p:spPr/>
        <p:txBody>
          <a:bodyPr/>
          <a:lstStyle/>
          <a:p>
            <a:fld id="{C27E71A1-8ED5-4F22-B104-A01437CE2F88}"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253</a:t>
            </a:fld>
            <a:endParaRPr lang="en-IN"/>
          </a:p>
        </p:txBody>
      </p:sp>
    </p:spTree>
    <p:extLst>
      <p:ext uri="{BB962C8B-B14F-4D97-AF65-F5344CB8AC3E}">
        <p14:creationId xmlns:p14="http://schemas.microsoft.com/office/powerpoint/2010/main" val="12182506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r>
              <a:rPr lang="en-US" altLang="en-US" sz="2400" dirty="0"/>
              <a:t>Design and Implementation of OS not </a:t>
            </a:r>
            <a:r>
              <a:rPr lang="ja-JP" altLang="en-US" sz="2400" dirty="0"/>
              <a:t>“</a:t>
            </a:r>
            <a:r>
              <a:rPr lang="en-US" altLang="ja-JP" sz="2400" dirty="0"/>
              <a:t>solvable</a:t>
            </a:r>
            <a:r>
              <a:rPr lang="ja-JP" altLang="en-US" sz="2400" dirty="0"/>
              <a:t>”</a:t>
            </a:r>
            <a:r>
              <a:rPr lang="en-US" altLang="ja-JP" sz="2400" dirty="0"/>
              <a:t>, but some approaches have proven successful</a:t>
            </a:r>
          </a:p>
          <a:p>
            <a:endParaRPr lang="en-US" altLang="en-US" sz="2400" dirty="0"/>
          </a:p>
          <a:p>
            <a:r>
              <a:rPr lang="en-US" altLang="en-US" sz="2400" b="1" dirty="0"/>
              <a:t>Internal structure of different Operating Systems  can vary widely</a:t>
            </a:r>
          </a:p>
          <a:p>
            <a:endParaRPr lang="en-US" altLang="en-US" sz="2400" dirty="0"/>
          </a:p>
          <a:p>
            <a:r>
              <a:rPr lang="en-US" altLang="en-US" sz="2400" dirty="0"/>
              <a:t>Start the design </a:t>
            </a:r>
            <a:r>
              <a:rPr lang="en-US" altLang="en-US" sz="2400" b="1" dirty="0"/>
              <a:t>by defining goals and specifications </a:t>
            </a:r>
          </a:p>
          <a:p>
            <a:endParaRPr lang="en-US" altLang="en-US" sz="2400" dirty="0"/>
          </a:p>
          <a:p>
            <a:r>
              <a:rPr lang="en-US" altLang="en-US" sz="2400" dirty="0"/>
              <a:t>Affected by </a:t>
            </a:r>
            <a:r>
              <a:rPr lang="en-US" altLang="en-US" sz="2400" b="1" dirty="0"/>
              <a:t>choice of hardware, type of system</a:t>
            </a:r>
          </a:p>
          <a:p>
            <a:endParaRPr lang="en-US" altLang="en-US" sz="2400" dirty="0"/>
          </a:p>
        </p:txBody>
      </p:sp>
      <p:sp>
        <p:nvSpPr>
          <p:cNvPr id="2" name="Date Placeholder 1"/>
          <p:cNvSpPr>
            <a:spLocks noGrp="1"/>
          </p:cNvSpPr>
          <p:nvPr>
            <p:ph type="dt" sz="half" idx="10"/>
          </p:nvPr>
        </p:nvSpPr>
        <p:spPr/>
        <p:txBody>
          <a:bodyPr/>
          <a:lstStyle/>
          <a:p>
            <a:fld id="{79A648BC-18FF-485D-ADEC-63279A744F8A}"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254</a:t>
            </a:fld>
            <a:endParaRPr lang="en-IN"/>
          </a:p>
        </p:txBody>
      </p:sp>
    </p:spTree>
    <p:extLst>
      <p:ext uri="{BB962C8B-B14F-4D97-AF65-F5344CB8AC3E}">
        <p14:creationId xmlns:p14="http://schemas.microsoft.com/office/powerpoint/2010/main" val="215520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r>
              <a:rPr lang="en-US" altLang="en-US" sz="2400" b="1" dirty="0">
                <a:solidFill>
                  <a:srgbClr val="3366FF"/>
                </a:solidFill>
              </a:rPr>
              <a:t>User </a:t>
            </a:r>
            <a:r>
              <a:rPr lang="en-US" altLang="en-US" sz="2400" dirty="0"/>
              <a:t>goals and </a:t>
            </a:r>
            <a:r>
              <a:rPr lang="en-US" altLang="en-US" sz="2400" b="1" dirty="0">
                <a:solidFill>
                  <a:srgbClr val="3366FF"/>
                </a:solidFill>
              </a:rPr>
              <a:t>System </a:t>
            </a:r>
            <a:r>
              <a:rPr lang="en-US" altLang="en-US" sz="2400" dirty="0"/>
              <a:t>goals</a:t>
            </a:r>
          </a:p>
          <a:p>
            <a:pPr lvl="1"/>
            <a:endParaRPr lang="en-US" altLang="en-US" sz="2400" dirty="0"/>
          </a:p>
          <a:p>
            <a:pPr lvl="1"/>
            <a:r>
              <a:rPr lang="en-US" altLang="en-US" sz="2400" dirty="0"/>
              <a:t>User goals – </a:t>
            </a:r>
            <a:r>
              <a:rPr lang="en-US" altLang="en-US" sz="2000" dirty="0"/>
              <a:t>operating system should be </a:t>
            </a:r>
          </a:p>
          <a:p>
            <a:pPr lvl="2"/>
            <a:r>
              <a:rPr lang="en-US" altLang="en-US" dirty="0"/>
              <a:t>convenient to use, </a:t>
            </a:r>
          </a:p>
          <a:p>
            <a:pPr lvl="2"/>
            <a:r>
              <a:rPr lang="en-US" altLang="en-US" dirty="0"/>
              <a:t>easy to learn, </a:t>
            </a:r>
          </a:p>
          <a:p>
            <a:pPr lvl="2"/>
            <a:r>
              <a:rPr lang="en-US" altLang="en-US" dirty="0"/>
              <a:t>reliable, </a:t>
            </a:r>
          </a:p>
          <a:p>
            <a:pPr lvl="2"/>
            <a:r>
              <a:rPr lang="en-US" altLang="en-US" dirty="0"/>
              <a:t>safe, and </a:t>
            </a:r>
          </a:p>
          <a:p>
            <a:pPr lvl="2"/>
            <a:r>
              <a:rPr lang="en-US" altLang="en-US" dirty="0"/>
              <a:t>fast</a:t>
            </a:r>
          </a:p>
        </p:txBody>
      </p:sp>
      <p:sp>
        <p:nvSpPr>
          <p:cNvPr id="2" name="Date Placeholder 1"/>
          <p:cNvSpPr>
            <a:spLocks noGrp="1"/>
          </p:cNvSpPr>
          <p:nvPr>
            <p:ph type="dt" sz="half" idx="10"/>
          </p:nvPr>
        </p:nvSpPr>
        <p:spPr/>
        <p:txBody>
          <a:bodyPr/>
          <a:lstStyle/>
          <a:p>
            <a:fld id="{DA6541DE-808F-45C1-AC21-56DEA0A383A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255</a:t>
            </a:fld>
            <a:endParaRPr lang="en-IN"/>
          </a:p>
        </p:txBody>
      </p:sp>
    </p:spTree>
    <p:extLst>
      <p:ext uri="{BB962C8B-B14F-4D97-AF65-F5344CB8AC3E}">
        <p14:creationId xmlns:p14="http://schemas.microsoft.com/office/powerpoint/2010/main" val="15580731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pPr lvl="1"/>
            <a:r>
              <a:rPr lang="en-US" altLang="en-US" sz="2400" dirty="0"/>
              <a:t>System goals – operating system should be </a:t>
            </a:r>
          </a:p>
          <a:p>
            <a:pPr lvl="2"/>
            <a:r>
              <a:rPr lang="en-US" altLang="en-US" dirty="0"/>
              <a:t>easy to design, implement, and maintain, </a:t>
            </a:r>
          </a:p>
          <a:p>
            <a:pPr lvl="2"/>
            <a:r>
              <a:rPr lang="en-US" altLang="en-US" dirty="0"/>
              <a:t>as well as flexible, </a:t>
            </a:r>
          </a:p>
          <a:p>
            <a:pPr lvl="2"/>
            <a:r>
              <a:rPr lang="en-US" altLang="en-US" dirty="0"/>
              <a:t>reliable, </a:t>
            </a:r>
          </a:p>
          <a:p>
            <a:pPr lvl="2"/>
            <a:r>
              <a:rPr lang="en-US" altLang="en-US" dirty="0"/>
              <a:t>error-free, and </a:t>
            </a:r>
          </a:p>
          <a:p>
            <a:pPr lvl="2"/>
            <a:r>
              <a:rPr lang="en-US" altLang="en-US" dirty="0"/>
              <a:t>efficient</a:t>
            </a:r>
          </a:p>
        </p:txBody>
      </p:sp>
      <p:sp>
        <p:nvSpPr>
          <p:cNvPr id="2" name="Date Placeholder 1"/>
          <p:cNvSpPr>
            <a:spLocks noGrp="1"/>
          </p:cNvSpPr>
          <p:nvPr>
            <p:ph type="dt" sz="half" idx="10"/>
          </p:nvPr>
        </p:nvSpPr>
        <p:spPr/>
        <p:txBody>
          <a:bodyPr/>
          <a:lstStyle/>
          <a:p>
            <a:fld id="{D6EB60FC-FBFE-4594-8E4C-4C5A3C3EC93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256</a:t>
            </a:fld>
            <a:endParaRPr lang="en-IN"/>
          </a:p>
        </p:txBody>
      </p:sp>
    </p:spTree>
    <p:extLst>
      <p:ext uri="{BB962C8B-B14F-4D97-AF65-F5344CB8AC3E}">
        <p14:creationId xmlns:p14="http://schemas.microsoft.com/office/powerpoint/2010/main" val="41841582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69975" y="106363"/>
            <a:ext cx="8229600" cy="576262"/>
          </a:xfrm>
        </p:spPr>
        <p:txBody>
          <a:bodyPr/>
          <a:lstStyle/>
          <a:p>
            <a:pPr eaLnBrk="1" hangingPunct="1"/>
            <a:r>
              <a:rPr lang="en-US" altLang="en-US" sz="2400"/>
              <a:t>Operating System Design and Implementation (Cont.)</a:t>
            </a:r>
          </a:p>
        </p:txBody>
      </p:sp>
      <p:sp>
        <p:nvSpPr>
          <p:cNvPr id="35843" name="Rectangle 3"/>
          <p:cNvSpPr>
            <a:spLocks noGrp="1" noChangeArrowheads="1"/>
          </p:cNvSpPr>
          <p:nvPr>
            <p:ph type="body" idx="1"/>
          </p:nvPr>
        </p:nvSpPr>
        <p:spPr>
          <a:xfrm>
            <a:off x="683568" y="836712"/>
            <a:ext cx="7758038" cy="5232995"/>
          </a:xfrm>
        </p:spPr>
        <p:txBody>
          <a:bodyPr>
            <a:noAutofit/>
          </a:bodyPr>
          <a:lstStyle/>
          <a:p>
            <a:r>
              <a:rPr lang="en-US" altLang="en-US" sz="2400" dirty="0"/>
              <a:t>Important principle to separate</a:t>
            </a:r>
          </a:p>
          <a:p>
            <a:pPr>
              <a:buFont typeface="Monotype Sorts" pitchFamily="-84" charset="2"/>
              <a:buNone/>
            </a:pPr>
            <a:r>
              <a:rPr lang="en-US" altLang="en-US" sz="2400" b="1" dirty="0"/>
              <a:t>	</a:t>
            </a:r>
            <a:r>
              <a:rPr lang="en-US" altLang="en-US" sz="2400" b="1" dirty="0">
                <a:solidFill>
                  <a:srgbClr val="3366FF"/>
                </a:solidFill>
              </a:rPr>
              <a:t>Policy</a:t>
            </a:r>
            <a:r>
              <a:rPr lang="en-US" altLang="en-US" sz="2400" b="1" dirty="0"/>
              <a:t>:   </a:t>
            </a:r>
            <a:r>
              <a:rPr lang="en-US" altLang="en-US" sz="2400" b="1" i="1" dirty="0"/>
              <a:t>What</a:t>
            </a:r>
            <a:r>
              <a:rPr lang="en-US" altLang="en-US" sz="2400" dirty="0"/>
              <a:t> will be done?</a:t>
            </a:r>
            <a:r>
              <a:rPr lang="en-US" altLang="en-US" sz="2400" b="1" dirty="0"/>
              <a:t> </a:t>
            </a:r>
            <a:br>
              <a:rPr lang="en-US" altLang="en-US" sz="2400" b="1" dirty="0"/>
            </a:br>
            <a:r>
              <a:rPr lang="en-US" altLang="en-US" sz="2400" b="1" dirty="0">
                <a:solidFill>
                  <a:srgbClr val="3366FF"/>
                </a:solidFill>
              </a:rPr>
              <a:t>Mechanism</a:t>
            </a:r>
            <a:r>
              <a:rPr lang="en-US" altLang="en-US" sz="2400" b="1" dirty="0"/>
              <a:t>:  </a:t>
            </a:r>
            <a:r>
              <a:rPr lang="en-US" altLang="en-US" sz="2400" b="1" i="1" dirty="0"/>
              <a:t>How</a:t>
            </a:r>
            <a:r>
              <a:rPr lang="en-US" altLang="en-US" sz="2400" dirty="0"/>
              <a:t> to do it?</a:t>
            </a:r>
          </a:p>
          <a:p>
            <a:endParaRPr lang="en-US" altLang="en-US" sz="2400" dirty="0"/>
          </a:p>
          <a:p>
            <a:r>
              <a:rPr lang="en-US" altLang="en-US" sz="2400" dirty="0"/>
              <a:t>Policies decide what will be done, Mechanisms determine how to do something</a:t>
            </a:r>
          </a:p>
          <a:p>
            <a:r>
              <a:rPr lang="en-US" altLang="en-US" sz="2400" b="1" dirty="0"/>
              <a:t>The separation of policy from mechanism is a very important principle, </a:t>
            </a:r>
          </a:p>
          <a:p>
            <a:pPr lvl="1"/>
            <a:r>
              <a:rPr lang="en-US" altLang="en-US" sz="2400" dirty="0"/>
              <a:t>it allows maximum </a:t>
            </a:r>
            <a:r>
              <a:rPr lang="en-US" altLang="en-US" sz="2400" b="1" dirty="0"/>
              <a:t>flexibility if policy decisions are to be changed later (example – timer)</a:t>
            </a:r>
          </a:p>
          <a:p>
            <a:endParaRPr lang="en-US" altLang="en-US" sz="2400" dirty="0"/>
          </a:p>
          <a:p>
            <a:r>
              <a:rPr lang="en-US" altLang="en-US" sz="2400" dirty="0"/>
              <a:t>Specifying and designing an OS is highly creative task of </a:t>
            </a:r>
            <a:r>
              <a:rPr lang="en-US" altLang="en-US" sz="2400" b="1" dirty="0">
                <a:solidFill>
                  <a:srgbClr val="3366FF"/>
                </a:solidFill>
              </a:rPr>
              <a:t>software engineering</a:t>
            </a:r>
          </a:p>
          <a:p>
            <a:pPr>
              <a:buFont typeface="Monotype Sorts" pitchFamily="-84" charset="2"/>
              <a:buNone/>
            </a:pPr>
            <a:endParaRPr lang="en-US" altLang="en-US" sz="2400" dirty="0"/>
          </a:p>
          <a:p>
            <a:pPr>
              <a:buFont typeface="Monotype Sorts" pitchFamily="-84" charset="2"/>
              <a:buNone/>
            </a:pPr>
            <a:endParaRPr lang="en-US" altLang="en-US" sz="2400" dirty="0"/>
          </a:p>
        </p:txBody>
      </p:sp>
      <p:sp>
        <p:nvSpPr>
          <p:cNvPr id="2" name="Date Placeholder 1"/>
          <p:cNvSpPr>
            <a:spLocks noGrp="1"/>
          </p:cNvSpPr>
          <p:nvPr>
            <p:ph type="dt" sz="half" idx="10"/>
          </p:nvPr>
        </p:nvSpPr>
        <p:spPr/>
        <p:txBody>
          <a:bodyPr/>
          <a:lstStyle/>
          <a:p>
            <a:fld id="{21D07734-D9E1-41E9-8630-58F10393378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257</a:t>
            </a:fld>
            <a:endParaRPr lang="en-IN"/>
          </a:p>
        </p:txBody>
      </p:sp>
    </p:spTree>
    <p:extLst>
      <p:ext uri="{BB962C8B-B14F-4D97-AF65-F5344CB8AC3E}">
        <p14:creationId xmlns:p14="http://schemas.microsoft.com/office/powerpoint/2010/main" val="26329692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171450"/>
            <a:ext cx="8229600" cy="576263"/>
          </a:xfrm>
        </p:spPr>
        <p:txBody>
          <a:bodyPr/>
          <a:lstStyle/>
          <a:p>
            <a:pPr eaLnBrk="1" hangingPunct="1"/>
            <a:r>
              <a:rPr lang="en-US" altLang="en-US" sz="2800"/>
              <a:t>Implementation</a:t>
            </a:r>
          </a:p>
        </p:txBody>
      </p:sp>
      <p:sp>
        <p:nvSpPr>
          <p:cNvPr id="36867" name="Rectangle 3"/>
          <p:cNvSpPr>
            <a:spLocks noGrp="1" noChangeArrowheads="1"/>
          </p:cNvSpPr>
          <p:nvPr>
            <p:ph type="body" idx="1"/>
          </p:nvPr>
        </p:nvSpPr>
        <p:spPr>
          <a:xfrm>
            <a:off x="683568" y="620688"/>
            <a:ext cx="7713663" cy="4530725"/>
          </a:xfrm>
        </p:spPr>
        <p:txBody>
          <a:bodyPr>
            <a:noAutofit/>
          </a:bodyPr>
          <a:lstStyle/>
          <a:p>
            <a:r>
              <a:rPr lang="en-US" altLang="en-US" sz="2200" dirty="0"/>
              <a:t>Much variation</a:t>
            </a:r>
          </a:p>
          <a:p>
            <a:pPr lvl="1"/>
            <a:r>
              <a:rPr lang="en-US" altLang="en-US" sz="2200" dirty="0"/>
              <a:t>Early OSes in assembly language</a:t>
            </a:r>
          </a:p>
          <a:p>
            <a:pPr lvl="1"/>
            <a:r>
              <a:rPr lang="en-US" altLang="en-US" sz="2200" dirty="0"/>
              <a:t>Then system programming languages like Algol, PL/1</a:t>
            </a:r>
          </a:p>
          <a:p>
            <a:pPr lvl="1"/>
            <a:r>
              <a:rPr lang="en-US" altLang="en-US" sz="2200" dirty="0"/>
              <a:t>Now C, C++</a:t>
            </a:r>
          </a:p>
          <a:p>
            <a:endParaRPr lang="en-US" altLang="en-US" sz="2200" dirty="0"/>
          </a:p>
          <a:p>
            <a:r>
              <a:rPr lang="en-US" altLang="en-US" sz="2200" dirty="0"/>
              <a:t>Actually usually a mix of languages</a:t>
            </a:r>
          </a:p>
          <a:p>
            <a:pPr lvl="1"/>
            <a:r>
              <a:rPr lang="en-US" altLang="en-US" sz="2200" dirty="0"/>
              <a:t>Lowest levels in assembly</a:t>
            </a:r>
          </a:p>
          <a:p>
            <a:pPr lvl="1"/>
            <a:r>
              <a:rPr lang="en-US" altLang="en-US" sz="2200" dirty="0"/>
              <a:t>Main body in C</a:t>
            </a:r>
          </a:p>
          <a:p>
            <a:pPr lvl="1"/>
            <a:r>
              <a:rPr lang="en-US" altLang="en-US" sz="2200" dirty="0"/>
              <a:t>Systems programs in C, C++, scripting languages like PERL, Python, shell scripts</a:t>
            </a:r>
          </a:p>
          <a:p>
            <a:r>
              <a:rPr lang="en-US" altLang="en-US" sz="2200" dirty="0"/>
              <a:t>More high-level language easier to</a:t>
            </a:r>
            <a:r>
              <a:rPr lang="en-US" altLang="en-US" sz="2200" b="1" dirty="0">
                <a:solidFill>
                  <a:srgbClr val="3366FF"/>
                </a:solidFill>
              </a:rPr>
              <a:t> port </a:t>
            </a:r>
            <a:r>
              <a:rPr lang="en-US" altLang="en-US" sz="2200" dirty="0"/>
              <a:t>to other hardware</a:t>
            </a:r>
          </a:p>
          <a:p>
            <a:pPr lvl="1"/>
            <a:r>
              <a:rPr lang="en-US" altLang="en-US" sz="2200" dirty="0"/>
              <a:t>But slower</a:t>
            </a:r>
          </a:p>
          <a:p>
            <a:pPr>
              <a:buFont typeface="Monotype Sorts" pitchFamily="-84" charset="2"/>
              <a:buNone/>
            </a:pPr>
            <a:endParaRPr lang="en-US" altLang="en-US" sz="2200" dirty="0"/>
          </a:p>
        </p:txBody>
      </p:sp>
      <p:sp>
        <p:nvSpPr>
          <p:cNvPr id="2" name="Date Placeholder 1"/>
          <p:cNvSpPr>
            <a:spLocks noGrp="1"/>
          </p:cNvSpPr>
          <p:nvPr>
            <p:ph type="dt" sz="half" idx="10"/>
          </p:nvPr>
        </p:nvSpPr>
        <p:spPr/>
        <p:txBody>
          <a:bodyPr/>
          <a:lstStyle/>
          <a:p>
            <a:fld id="{95BF7558-D67B-41CD-94CE-3C537D3BDB2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258</a:t>
            </a:fld>
            <a:endParaRPr lang="en-IN"/>
          </a:p>
        </p:txBody>
      </p:sp>
    </p:spTree>
    <p:extLst>
      <p:ext uri="{BB962C8B-B14F-4D97-AF65-F5344CB8AC3E}">
        <p14:creationId xmlns:p14="http://schemas.microsoft.com/office/powerpoint/2010/main" val="24441822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100" dirty="0"/>
              <a:t>OS Design Considerations for Multiprocessor and Multicore architectures	</a:t>
            </a:r>
            <a:endParaRPr lang="en-IN" dirty="0"/>
          </a:p>
        </p:txBody>
      </p:sp>
      <p:sp>
        <p:nvSpPr>
          <p:cNvPr id="7" name="Subtitle 6"/>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CCBB50BA-EFA8-48E9-9C8F-EC9F38427FF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259</a:t>
            </a:fld>
            <a:endParaRPr lang="en-IN"/>
          </a:p>
        </p:txBody>
      </p:sp>
    </p:spTree>
    <p:extLst>
      <p:ext uri="{BB962C8B-B14F-4D97-AF65-F5344CB8AC3E}">
        <p14:creationId xmlns:p14="http://schemas.microsoft.com/office/powerpoint/2010/main" val="3475366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418058"/>
          </a:xfrm>
        </p:spPr>
        <p:txBody>
          <a:bodyPr>
            <a:normAutofit fontScale="90000"/>
          </a:bodyPr>
          <a:lstStyle/>
          <a:p>
            <a:r>
              <a:rPr lang="en-IN" dirty="0"/>
              <a:t>Compiler</a:t>
            </a:r>
          </a:p>
        </p:txBody>
      </p:sp>
      <p:sp>
        <p:nvSpPr>
          <p:cNvPr id="3" name="Content Placeholder 2"/>
          <p:cNvSpPr>
            <a:spLocks noGrp="1"/>
          </p:cNvSpPr>
          <p:nvPr>
            <p:ph idx="1"/>
          </p:nvPr>
        </p:nvSpPr>
        <p:spPr>
          <a:xfrm>
            <a:off x="457200" y="764704"/>
            <a:ext cx="8003232" cy="5361459"/>
          </a:xfrm>
        </p:spPr>
        <p:txBody>
          <a:bodyPr>
            <a:noAutofit/>
          </a:bodyPr>
          <a:lstStyle/>
          <a:p>
            <a:r>
              <a:rPr lang="en-IN" sz="2400" dirty="0"/>
              <a:t>In a compiler, the source code is translated to object code successfully if it is free of errors. </a:t>
            </a:r>
          </a:p>
          <a:p>
            <a:endParaRPr lang="en-IN" sz="2400" dirty="0"/>
          </a:p>
          <a:p>
            <a:r>
              <a:rPr lang="en-IN" sz="2400" dirty="0"/>
              <a:t>The compiler specifies </a:t>
            </a:r>
          </a:p>
          <a:p>
            <a:pPr lvl="1"/>
            <a:r>
              <a:rPr lang="en-IN" sz="2000" dirty="0"/>
              <a:t>the errors at the end of compilation with line numbers when there are any errors in the source code. </a:t>
            </a:r>
          </a:p>
          <a:p>
            <a:pPr lvl="1"/>
            <a:r>
              <a:rPr lang="en-IN" sz="2000" dirty="0"/>
              <a:t>The errors must be removed before the compiler can successfully recompile the source code again.</a:t>
            </a:r>
          </a:p>
          <a:p>
            <a:endParaRPr lang="en-IN" sz="2400" dirty="0"/>
          </a:p>
        </p:txBody>
      </p:sp>
      <p:sp>
        <p:nvSpPr>
          <p:cNvPr id="4" name="Date Placeholder 3"/>
          <p:cNvSpPr>
            <a:spLocks noGrp="1"/>
          </p:cNvSpPr>
          <p:nvPr>
            <p:ph type="dt" sz="half" idx="10"/>
          </p:nvPr>
        </p:nvSpPr>
        <p:spPr/>
        <p:txBody>
          <a:bodyPr/>
          <a:lstStyle/>
          <a:p>
            <a:fld id="{A6FCBFD6-B195-48B7-B6A8-90F201504684}"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a:t>
            </a:fld>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1048"/>
            <a:ext cx="662473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82135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Symmetric Multiprocessor OS Design Considerations</a:t>
            </a:r>
          </a:p>
        </p:txBody>
      </p:sp>
      <p:sp>
        <p:nvSpPr>
          <p:cNvPr id="3" name="Content Placeholder 2"/>
          <p:cNvSpPr>
            <a:spLocks noGrp="1"/>
          </p:cNvSpPr>
          <p:nvPr>
            <p:ph idx="1"/>
          </p:nvPr>
        </p:nvSpPr>
        <p:spPr/>
        <p:txBody>
          <a:bodyPr>
            <a:noAutofit/>
          </a:bodyPr>
          <a:lstStyle/>
          <a:p>
            <a:r>
              <a:rPr lang="en-IN" sz="2400" dirty="0"/>
              <a:t>In an SMP system, </a:t>
            </a:r>
          </a:p>
          <a:p>
            <a:pPr lvl="1"/>
            <a:r>
              <a:rPr lang="en-IN" sz="2400" dirty="0"/>
              <a:t>the </a:t>
            </a:r>
            <a:r>
              <a:rPr lang="en-IN" sz="2400" b="1" u="sng" dirty="0"/>
              <a:t>kernel can execute on any processor</a:t>
            </a:r>
            <a:r>
              <a:rPr lang="en-IN" sz="2400" dirty="0"/>
              <a:t>, and </a:t>
            </a:r>
          </a:p>
          <a:p>
            <a:pPr lvl="2"/>
            <a:r>
              <a:rPr lang="en-IN" dirty="0"/>
              <a:t>typically each processor does self-scheduling from the pool of available processes or threads.</a:t>
            </a:r>
          </a:p>
          <a:p>
            <a:pPr lvl="1"/>
            <a:r>
              <a:rPr lang="en-IN" sz="2400" dirty="0"/>
              <a:t>The kernel can be constructed </a:t>
            </a:r>
          </a:p>
          <a:p>
            <a:pPr lvl="2"/>
            <a:r>
              <a:rPr lang="en-IN" b="1" u="sng" dirty="0"/>
              <a:t>as multiple processes or </a:t>
            </a:r>
          </a:p>
          <a:p>
            <a:pPr lvl="2"/>
            <a:r>
              <a:rPr lang="en-IN" b="1" u="sng" dirty="0"/>
              <a:t>as multiple threads, </a:t>
            </a:r>
          </a:p>
          <a:p>
            <a:pPr lvl="2"/>
            <a:r>
              <a:rPr lang="en-IN" dirty="0"/>
              <a:t>allowing </a:t>
            </a:r>
            <a:r>
              <a:rPr lang="en-IN" b="1" u="sng" dirty="0"/>
              <a:t>portions of the kernel to execute in parallel</a:t>
            </a:r>
            <a:r>
              <a:rPr lang="en-IN" dirty="0"/>
              <a:t>. </a:t>
            </a:r>
          </a:p>
        </p:txBody>
      </p:sp>
      <p:sp>
        <p:nvSpPr>
          <p:cNvPr id="4" name="Date Placeholder 3"/>
          <p:cNvSpPr>
            <a:spLocks noGrp="1"/>
          </p:cNvSpPr>
          <p:nvPr>
            <p:ph type="dt" sz="half" idx="10"/>
          </p:nvPr>
        </p:nvSpPr>
        <p:spPr/>
        <p:txBody>
          <a:bodyPr/>
          <a:lstStyle/>
          <a:p>
            <a:fld id="{5E1F209D-50C1-4AC2-9B21-BECED687D31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260</a:t>
            </a:fld>
            <a:endParaRPr lang="en-IN"/>
          </a:p>
        </p:txBody>
      </p:sp>
    </p:spTree>
    <p:extLst>
      <p:ext uri="{BB962C8B-B14F-4D97-AF65-F5344CB8AC3E}">
        <p14:creationId xmlns:p14="http://schemas.microsoft.com/office/powerpoint/2010/main" val="3162373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Symmetric Multiprocessor OS Design Considerations</a:t>
            </a:r>
          </a:p>
        </p:txBody>
      </p:sp>
      <p:sp>
        <p:nvSpPr>
          <p:cNvPr id="3" name="Content Placeholder 2"/>
          <p:cNvSpPr>
            <a:spLocks noGrp="1"/>
          </p:cNvSpPr>
          <p:nvPr>
            <p:ph idx="1"/>
          </p:nvPr>
        </p:nvSpPr>
        <p:spPr/>
        <p:txBody>
          <a:bodyPr>
            <a:noAutofit/>
          </a:bodyPr>
          <a:lstStyle/>
          <a:p>
            <a:r>
              <a:rPr lang="en-IN" sz="2400" dirty="0"/>
              <a:t>In an SMP system, </a:t>
            </a:r>
          </a:p>
          <a:p>
            <a:pPr lvl="1"/>
            <a:r>
              <a:rPr lang="en-IN" sz="2400" dirty="0"/>
              <a:t>The SMP approach complicates the OS.</a:t>
            </a:r>
          </a:p>
          <a:p>
            <a:pPr lvl="1"/>
            <a:r>
              <a:rPr lang="en-IN" sz="2400" dirty="0"/>
              <a:t>The OS designer must deal with the complexity due to</a:t>
            </a:r>
          </a:p>
          <a:p>
            <a:pPr lvl="2"/>
            <a:r>
              <a:rPr lang="en-IN" dirty="0"/>
              <a:t> sharing resources (like data structures) and </a:t>
            </a:r>
          </a:p>
          <a:p>
            <a:pPr lvl="2"/>
            <a:r>
              <a:rPr lang="en-IN" dirty="0"/>
              <a:t>coordinating actions (like accessing devices) </a:t>
            </a:r>
          </a:p>
          <a:p>
            <a:pPr lvl="2"/>
            <a:r>
              <a:rPr lang="en-IN" dirty="0"/>
              <a:t>from multiple parts of the OS executing at the same time.</a:t>
            </a:r>
          </a:p>
        </p:txBody>
      </p:sp>
      <p:sp>
        <p:nvSpPr>
          <p:cNvPr id="4" name="Date Placeholder 3"/>
          <p:cNvSpPr>
            <a:spLocks noGrp="1"/>
          </p:cNvSpPr>
          <p:nvPr>
            <p:ph type="dt" sz="half" idx="10"/>
          </p:nvPr>
        </p:nvSpPr>
        <p:spPr/>
        <p:txBody>
          <a:bodyPr/>
          <a:lstStyle/>
          <a:p>
            <a:fld id="{8E69F33D-16DC-4EDB-AC45-2A74F13EAD8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261</a:t>
            </a:fld>
            <a:endParaRPr lang="en-IN"/>
          </a:p>
        </p:txBody>
      </p:sp>
    </p:spTree>
    <p:extLst>
      <p:ext uri="{BB962C8B-B14F-4D97-AF65-F5344CB8AC3E}">
        <p14:creationId xmlns:p14="http://schemas.microsoft.com/office/powerpoint/2010/main" val="296105393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600" dirty="0"/>
              <a:t>The key design issues :</a:t>
            </a:r>
          </a:p>
        </p:txBody>
      </p:sp>
      <p:sp>
        <p:nvSpPr>
          <p:cNvPr id="3" name="Content Placeholder 2"/>
          <p:cNvSpPr>
            <a:spLocks noGrp="1"/>
          </p:cNvSpPr>
          <p:nvPr>
            <p:ph idx="1"/>
          </p:nvPr>
        </p:nvSpPr>
        <p:spPr/>
        <p:txBody>
          <a:bodyPr>
            <a:normAutofit/>
          </a:bodyPr>
          <a:lstStyle/>
          <a:p>
            <a:pPr marL="0" indent="0">
              <a:buNone/>
            </a:pPr>
            <a:r>
              <a:rPr lang="en-IN" sz="2400" b="1" dirty="0"/>
              <a:t>Simultaneous concurrent processes or threads: </a:t>
            </a:r>
          </a:p>
          <a:p>
            <a:r>
              <a:rPr lang="en-IN" sz="2400" dirty="0"/>
              <a:t>Kernel routines need to be </a:t>
            </a:r>
            <a:r>
              <a:rPr lang="en-IN" sz="2400" dirty="0" err="1"/>
              <a:t>reentrant</a:t>
            </a:r>
            <a:r>
              <a:rPr lang="en-IN" sz="2400" dirty="0"/>
              <a:t> </a:t>
            </a:r>
          </a:p>
          <a:p>
            <a:pPr lvl="1"/>
            <a:r>
              <a:rPr lang="en-IN" sz="2400" b="1" u="sng" dirty="0"/>
              <a:t>to allow several processors </a:t>
            </a:r>
          </a:p>
          <a:p>
            <a:pPr lvl="1"/>
            <a:r>
              <a:rPr lang="en-IN" sz="2400" b="1" u="sng" dirty="0"/>
              <a:t>to execute the same kernel code simultaneously.</a:t>
            </a:r>
          </a:p>
          <a:p>
            <a:endParaRPr lang="en-IN" sz="2400" dirty="0"/>
          </a:p>
          <a:p>
            <a:r>
              <a:rPr lang="en-IN" sz="2400" dirty="0"/>
              <a:t>With multiple processors executing </a:t>
            </a:r>
            <a:r>
              <a:rPr lang="en-IN" sz="2400" b="1" u="sng" dirty="0"/>
              <a:t>the same or different parts of the kernel, </a:t>
            </a:r>
          </a:p>
          <a:p>
            <a:pPr lvl="1"/>
            <a:r>
              <a:rPr lang="en-IN" sz="2400" b="1" dirty="0"/>
              <a:t>kernel tables and management structures must be managed properly</a:t>
            </a:r>
          </a:p>
          <a:p>
            <a:pPr lvl="1"/>
            <a:r>
              <a:rPr lang="en-IN" sz="2400" dirty="0"/>
              <a:t>to avoid data corruption or invalid operations.</a:t>
            </a:r>
          </a:p>
          <a:p>
            <a:pPr marL="0" indent="0">
              <a:buNone/>
            </a:pPr>
            <a:endParaRPr lang="en-IN" dirty="0"/>
          </a:p>
        </p:txBody>
      </p:sp>
      <p:sp>
        <p:nvSpPr>
          <p:cNvPr id="4" name="Date Placeholder 3"/>
          <p:cNvSpPr>
            <a:spLocks noGrp="1"/>
          </p:cNvSpPr>
          <p:nvPr>
            <p:ph type="dt" sz="half" idx="10"/>
          </p:nvPr>
        </p:nvSpPr>
        <p:spPr/>
        <p:txBody>
          <a:bodyPr/>
          <a:lstStyle/>
          <a:p>
            <a:fld id="{CB4F1F65-490A-4212-9D4A-41E65D6EA8F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262</a:t>
            </a:fld>
            <a:endParaRPr lang="en-IN"/>
          </a:p>
        </p:txBody>
      </p:sp>
    </p:spTree>
    <p:extLst>
      <p:ext uri="{BB962C8B-B14F-4D97-AF65-F5344CB8AC3E}">
        <p14:creationId xmlns:p14="http://schemas.microsoft.com/office/powerpoint/2010/main" val="2629722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400" b="1" dirty="0"/>
              <a:t>Scheduling: </a:t>
            </a:r>
          </a:p>
          <a:p>
            <a:r>
              <a:rPr lang="en-IN" sz="2400" dirty="0"/>
              <a:t>Any processor may perform scheduling, </a:t>
            </a:r>
          </a:p>
          <a:p>
            <a:pPr lvl="1"/>
            <a:r>
              <a:rPr lang="en-IN" sz="2400" dirty="0"/>
              <a:t>which complicates the task of enforcing a scheduling policy and </a:t>
            </a:r>
          </a:p>
          <a:p>
            <a:pPr lvl="1"/>
            <a:r>
              <a:rPr lang="en-IN" sz="2400" dirty="0"/>
              <a:t>assuring that </a:t>
            </a:r>
            <a:r>
              <a:rPr lang="en-IN" sz="2400" b="1" u="sng" dirty="0"/>
              <a:t>corruption of the scheduler data structures </a:t>
            </a:r>
            <a:r>
              <a:rPr lang="en-IN" sz="2400" dirty="0"/>
              <a:t>is avoided. </a:t>
            </a:r>
          </a:p>
          <a:p>
            <a:r>
              <a:rPr lang="en-IN" sz="2400" dirty="0"/>
              <a:t>If kernel-level multithreading is used, then </a:t>
            </a:r>
          </a:p>
          <a:p>
            <a:pPr lvl="1"/>
            <a:r>
              <a:rPr lang="en-IN" sz="2400" dirty="0"/>
              <a:t>The opportunity exists to schedule </a:t>
            </a:r>
            <a:r>
              <a:rPr lang="en-IN" sz="2400" b="1" u="sng" dirty="0"/>
              <a:t>multiple threads from the same process simultaneously on multiple processors.</a:t>
            </a:r>
          </a:p>
        </p:txBody>
      </p:sp>
      <p:sp>
        <p:nvSpPr>
          <p:cNvPr id="4" name="Date Placeholder 3"/>
          <p:cNvSpPr>
            <a:spLocks noGrp="1"/>
          </p:cNvSpPr>
          <p:nvPr>
            <p:ph type="dt" sz="half" idx="10"/>
          </p:nvPr>
        </p:nvSpPr>
        <p:spPr/>
        <p:txBody>
          <a:bodyPr/>
          <a:lstStyle/>
          <a:p>
            <a:fld id="{6E0E7FD1-9C47-448C-8583-AF4BFEEF2A7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263</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The key design issues :</a:t>
            </a:r>
          </a:p>
        </p:txBody>
      </p:sp>
    </p:spTree>
    <p:extLst>
      <p:ext uri="{BB962C8B-B14F-4D97-AF65-F5344CB8AC3E}">
        <p14:creationId xmlns:p14="http://schemas.microsoft.com/office/powerpoint/2010/main" val="5652743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IN" sz="2400" b="1" dirty="0"/>
              <a:t>Synchronization: </a:t>
            </a:r>
          </a:p>
          <a:p>
            <a:r>
              <a:rPr lang="en-IN" sz="2400" dirty="0"/>
              <a:t>With multiple active processes having potential access </a:t>
            </a:r>
          </a:p>
          <a:p>
            <a:pPr lvl="1"/>
            <a:r>
              <a:rPr lang="en-IN" sz="2400" dirty="0"/>
              <a:t>to shared address spaces or shared I/O resources, </a:t>
            </a:r>
          </a:p>
          <a:p>
            <a:pPr lvl="1"/>
            <a:r>
              <a:rPr lang="en-IN" sz="2400" dirty="0"/>
              <a:t>care must be taken to provide effective  synchronization. </a:t>
            </a:r>
          </a:p>
          <a:p>
            <a:r>
              <a:rPr lang="en-IN" sz="2400" dirty="0"/>
              <a:t>Synchronization is a facility that enforces </a:t>
            </a:r>
          </a:p>
          <a:p>
            <a:pPr lvl="1"/>
            <a:r>
              <a:rPr lang="en-IN" sz="2400" b="1" u="sng" dirty="0"/>
              <a:t>mutual exclusion and </a:t>
            </a:r>
          </a:p>
          <a:p>
            <a:pPr lvl="1"/>
            <a:r>
              <a:rPr lang="en-IN" sz="2400" b="1" u="sng" dirty="0"/>
              <a:t>event ordering. </a:t>
            </a:r>
          </a:p>
          <a:p>
            <a:r>
              <a:rPr lang="en-IN" sz="2400" dirty="0"/>
              <a:t>A common synchronization mechanism </a:t>
            </a:r>
          </a:p>
          <a:p>
            <a:pPr lvl="1"/>
            <a:r>
              <a:rPr lang="en-IN" sz="2400" dirty="0"/>
              <a:t>used in multiprocessor operating systems is </a:t>
            </a:r>
            <a:r>
              <a:rPr lang="en-IN" sz="2400" b="1" u="sng" dirty="0"/>
              <a:t>locks.</a:t>
            </a:r>
          </a:p>
        </p:txBody>
      </p:sp>
      <p:sp>
        <p:nvSpPr>
          <p:cNvPr id="4" name="Date Placeholder 3"/>
          <p:cNvSpPr>
            <a:spLocks noGrp="1"/>
          </p:cNvSpPr>
          <p:nvPr>
            <p:ph type="dt" sz="half" idx="10"/>
          </p:nvPr>
        </p:nvSpPr>
        <p:spPr/>
        <p:txBody>
          <a:bodyPr/>
          <a:lstStyle/>
          <a:p>
            <a:fld id="{ACB00669-D0EC-46F5-B128-BD67A0094F7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264</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The key design issues :</a:t>
            </a:r>
          </a:p>
        </p:txBody>
      </p:sp>
    </p:spTree>
    <p:extLst>
      <p:ext uri="{BB962C8B-B14F-4D97-AF65-F5344CB8AC3E}">
        <p14:creationId xmlns:p14="http://schemas.microsoft.com/office/powerpoint/2010/main" val="21345157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700808"/>
            <a:ext cx="8229600" cy="4525963"/>
          </a:xfrm>
        </p:spPr>
        <p:txBody>
          <a:bodyPr>
            <a:noAutofit/>
          </a:bodyPr>
          <a:lstStyle/>
          <a:p>
            <a:pPr marL="0" indent="0">
              <a:buNone/>
            </a:pPr>
            <a:r>
              <a:rPr lang="en-IN" sz="2400" b="1" dirty="0"/>
              <a:t>Memory management: </a:t>
            </a:r>
          </a:p>
          <a:p>
            <a:r>
              <a:rPr lang="en-IN" sz="2400" dirty="0"/>
              <a:t>Memory management on a multiprocessor must deal with </a:t>
            </a:r>
          </a:p>
          <a:p>
            <a:pPr lvl="1"/>
            <a:r>
              <a:rPr lang="en-IN" sz="2400" b="1" u="sng" dirty="0"/>
              <a:t>all of the issues found on uniprocessor computers </a:t>
            </a:r>
          </a:p>
          <a:p>
            <a:endParaRPr lang="en-IN" sz="2400" dirty="0"/>
          </a:p>
          <a:p>
            <a:r>
              <a:rPr lang="en-IN" sz="2400" dirty="0"/>
              <a:t>In addition, the OS needs to </a:t>
            </a:r>
            <a:r>
              <a:rPr lang="en-IN" sz="2400" b="1" u="sng" dirty="0"/>
              <a:t>exploit </a:t>
            </a:r>
          </a:p>
          <a:p>
            <a:pPr lvl="1"/>
            <a:r>
              <a:rPr lang="en-IN" sz="2400" dirty="0"/>
              <a:t>the available </a:t>
            </a:r>
            <a:r>
              <a:rPr lang="en-IN" sz="2400" b="1" u="sng" dirty="0"/>
              <a:t>hardware parallelism </a:t>
            </a:r>
            <a:r>
              <a:rPr lang="en-IN" sz="2400" dirty="0"/>
              <a:t>to achieve the best performance</a:t>
            </a:r>
            <a:r>
              <a:rPr lang="en-IN" sz="2000" dirty="0"/>
              <a:t>. </a:t>
            </a:r>
          </a:p>
        </p:txBody>
      </p:sp>
      <p:sp>
        <p:nvSpPr>
          <p:cNvPr id="4" name="Date Placeholder 3"/>
          <p:cNvSpPr>
            <a:spLocks noGrp="1"/>
          </p:cNvSpPr>
          <p:nvPr>
            <p:ph type="dt" sz="half" idx="10"/>
          </p:nvPr>
        </p:nvSpPr>
        <p:spPr/>
        <p:txBody>
          <a:bodyPr/>
          <a:lstStyle/>
          <a:p>
            <a:fld id="{BEE53AAC-DDF7-4177-962F-5CB39BA9C2F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265</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The key design issues :</a:t>
            </a:r>
          </a:p>
        </p:txBody>
      </p:sp>
    </p:spTree>
    <p:extLst>
      <p:ext uri="{BB962C8B-B14F-4D97-AF65-F5344CB8AC3E}">
        <p14:creationId xmlns:p14="http://schemas.microsoft.com/office/powerpoint/2010/main" val="170389440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700808"/>
            <a:ext cx="8229600" cy="4525963"/>
          </a:xfrm>
        </p:spPr>
        <p:txBody>
          <a:bodyPr>
            <a:noAutofit/>
          </a:bodyPr>
          <a:lstStyle/>
          <a:p>
            <a:pPr marL="0" indent="0">
              <a:buNone/>
            </a:pPr>
            <a:r>
              <a:rPr lang="en-IN" sz="2400" b="1" dirty="0"/>
              <a:t>Memory management: </a:t>
            </a:r>
          </a:p>
          <a:p>
            <a:r>
              <a:rPr lang="en-IN" sz="2400" dirty="0"/>
              <a:t>The </a:t>
            </a:r>
            <a:r>
              <a:rPr lang="en-IN" sz="2400" b="1" u="sng" dirty="0"/>
              <a:t>paging mechanisms </a:t>
            </a:r>
            <a:r>
              <a:rPr lang="en-IN" sz="2400" dirty="0"/>
              <a:t>on different processors</a:t>
            </a:r>
          </a:p>
          <a:p>
            <a:pPr lvl="1"/>
            <a:r>
              <a:rPr lang="en-IN" sz="2400" dirty="0"/>
              <a:t>must be coordinated to enforce consistency </a:t>
            </a:r>
          </a:p>
          <a:p>
            <a:pPr lvl="1"/>
            <a:r>
              <a:rPr lang="en-IN" sz="2400" dirty="0"/>
              <a:t>when </a:t>
            </a:r>
            <a:r>
              <a:rPr lang="en-IN" sz="2400" b="1" u="sng" dirty="0"/>
              <a:t>several processors share a page or segment </a:t>
            </a:r>
            <a:r>
              <a:rPr lang="en-IN" sz="2400" dirty="0"/>
              <a:t>and </a:t>
            </a:r>
          </a:p>
          <a:p>
            <a:pPr lvl="1"/>
            <a:r>
              <a:rPr lang="en-IN" sz="2400" dirty="0"/>
              <a:t>to decide on </a:t>
            </a:r>
            <a:r>
              <a:rPr lang="en-IN" sz="2400" b="1" u="sng" dirty="0"/>
              <a:t>page replacement</a:t>
            </a:r>
            <a:r>
              <a:rPr lang="en-IN" sz="2400" dirty="0"/>
              <a:t>. </a:t>
            </a:r>
          </a:p>
          <a:p>
            <a:pPr lvl="1"/>
            <a:r>
              <a:rPr lang="en-IN" sz="2400" dirty="0"/>
              <a:t>The reuse of physical pages is the biggest problem of concern; </a:t>
            </a:r>
          </a:p>
          <a:p>
            <a:pPr lvl="2"/>
            <a:r>
              <a:rPr lang="en-IN" dirty="0"/>
              <a:t>that is, it must be guaranteed</a:t>
            </a:r>
          </a:p>
          <a:p>
            <a:pPr lvl="2"/>
            <a:r>
              <a:rPr lang="en-IN" dirty="0"/>
              <a:t>that a </a:t>
            </a:r>
            <a:r>
              <a:rPr lang="en-IN" b="1" u="sng" dirty="0"/>
              <a:t>physical page can no longer be accessed with its old contents </a:t>
            </a:r>
          </a:p>
          <a:p>
            <a:pPr lvl="2"/>
            <a:r>
              <a:rPr lang="en-IN" b="1" u="sng" dirty="0"/>
              <a:t>before the page is put to a new use.</a:t>
            </a:r>
          </a:p>
        </p:txBody>
      </p:sp>
      <p:sp>
        <p:nvSpPr>
          <p:cNvPr id="4" name="Date Placeholder 3"/>
          <p:cNvSpPr>
            <a:spLocks noGrp="1"/>
          </p:cNvSpPr>
          <p:nvPr>
            <p:ph type="dt" sz="half" idx="10"/>
          </p:nvPr>
        </p:nvSpPr>
        <p:spPr/>
        <p:txBody>
          <a:bodyPr/>
          <a:lstStyle/>
          <a:p>
            <a:fld id="{3A260315-BDCF-4919-B5F8-3CF868399A1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266</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The key design issues :</a:t>
            </a:r>
          </a:p>
        </p:txBody>
      </p:sp>
    </p:spTree>
    <p:extLst>
      <p:ext uri="{BB962C8B-B14F-4D97-AF65-F5344CB8AC3E}">
        <p14:creationId xmlns:p14="http://schemas.microsoft.com/office/powerpoint/2010/main" val="16141877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Autofit/>
          </a:bodyPr>
          <a:lstStyle/>
          <a:p>
            <a:pPr marL="0" indent="0">
              <a:buNone/>
            </a:pPr>
            <a:r>
              <a:rPr lang="en-IN" sz="2400" b="1" dirty="0"/>
              <a:t>Reliability and fault tolerance: </a:t>
            </a:r>
          </a:p>
          <a:p>
            <a:r>
              <a:rPr lang="en-IN" sz="2400" dirty="0"/>
              <a:t>The OS should provide </a:t>
            </a:r>
            <a:r>
              <a:rPr lang="en-IN" sz="2400" u="sng" dirty="0"/>
              <a:t>graceful degradation</a:t>
            </a:r>
          </a:p>
          <a:p>
            <a:pPr lvl="1"/>
            <a:r>
              <a:rPr lang="en-IN" sz="2400" dirty="0"/>
              <a:t>in the face of processor failure. </a:t>
            </a:r>
          </a:p>
          <a:p>
            <a:r>
              <a:rPr lang="en-IN" sz="2400" dirty="0"/>
              <a:t>The scheduler and other portions of the OS</a:t>
            </a:r>
          </a:p>
          <a:p>
            <a:pPr lvl="1"/>
            <a:r>
              <a:rPr lang="en-IN" sz="2400" u="sng" dirty="0"/>
              <a:t>must recognize the loss of a processor and </a:t>
            </a:r>
          </a:p>
          <a:p>
            <a:pPr lvl="1"/>
            <a:r>
              <a:rPr lang="en-IN" sz="2400" u="sng" dirty="0"/>
              <a:t>restructure management tables accordingly.</a:t>
            </a:r>
          </a:p>
          <a:p>
            <a:endParaRPr lang="en-IN" sz="2400" dirty="0"/>
          </a:p>
        </p:txBody>
      </p:sp>
      <p:sp>
        <p:nvSpPr>
          <p:cNvPr id="4" name="Date Placeholder 3"/>
          <p:cNvSpPr>
            <a:spLocks noGrp="1"/>
          </p:cNvSpPr>
          <p:nvPr>
            <p:ph type="dt" sz="half" idx="10"/>
          </p:nvPr>
        </p:nvSpPr>
        <p:spPr/>
        <p:txBody>
          <a:bodyPr/>
          <a:lstStyle/>
          <a:p>
            <a:fld id="{B0C7A06E-B7B4-4455-BC94-E034DDC0AC6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267</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The key design issues :</a:t>
            </a:r>
          </a:p>
        </p:txBody>
      </p:sp>
    </p:spTree>
    <p:extLst>
      <p:ext uri="{BB962C8B-B14F-4D97-AF65-F5344CB8AC3E}">
        <p14:creationId xmlns:p14="http://schemas.microsoft.com/office/powerpoint/2010/main" val="15920782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Autofit/>
          </a:bodyPr>
          <a:lstStyle/>
          <a:p>
            <a:pPr marL="0" indent="0">
              <a:buNone/>
            </a:pPr>
            <a:r>
              <a:rPr lang="en-IN" sz="2400" b="1" dirty="0"/>
              <a:t>Reliability and fault tolerance: </a:t>
            </a:r>
          </a:p>
          <a:p>
            <a:r>
              <a:rPr lang="en-IN" sz="2400" dirty="0"/>
              <a:t>Because multiprocessor OS design issues generally involve extensions to</a:t>
            </a:r>
          </a:p>
          <a:p>
            <a:pPr lvl="1"/>
            <a:r>
              <a:rPr lang="en-IN" sz="2400" dirty="0"/>
              <a:t>solutions to </a:t>
            </a:r>
            <a:r>
              <a:rPr lang="en-IN" sz="2400" b="1" u="sng" dirty="0"/>
              <a:t>multiprogramming uniprocessor design problems, </a:t>
            </a:r>
          </a:p>
          <a:p>
            <a:pPr lvl="1"/>
            <a:r>
              <a:rPr lang="en-IN" sz="2400" b="1" u="sng" dirty="0"/>
              <a:t>we do not treat multiprocessor operating systems separately.</a:t>
            </a:r>
          </a:p>
        </p:txBody>
      </p:sp>
      <p:sp>
        <p:nvSpPr>
          <p:cNvPr id="4" name="Date Placeholder 3"/>
          <p:cNvSpPr>
            <a:spLocks noGrp="1"/>
          </p:cNvSpPr>
          <p:nvPr>
            <p:ph type="dt" sz="half" idx="10"/>
          </p:nvPr>
        </p:nvSpPr>
        <p:spPr/>
        <p:txBody>
          <a:bodyPr/>
          <a:lstStyle/>
          <a:p>
            <a:fld id="{7C1C7E7D-4D0B-4E67-805E-CBB13FC3A635}"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268</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The key design issues :</a:t>
            </a:r>
          </a:p>
        </p:txBody>
      </p:sp>
    </p:spTree>
    <p:extLst>
      <p:ext uri="{BB962C8B-B14F-4D97-AF65-F5344CB8AC3E}">
        <p14:creationId xmlns:p14="http://schemas.microsoft.com/office/powerpoint/2010/main" val="27018410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Autofit/>
          </a:bodyPr>
          <a:lstStyle/>
          <a:p>
            <a:r>
              <a:rPr lang="en-IN" sz="2800" dirty="0"/>
              <a:t>OS Design Considerations  for Multicore architectures</a:t>
            </a:r>
            <a:endParaRPr lang="en-IN" sz="3600" dirty="0"/>
          </a:p>
        </p:txBody>
      </p:sp>
      <p:sp>
        <p:nvSpPr>
          <p:cNvPr id="3" name="Content Placeholder 2"/>
          <p:cNvSpPr>
            <a:spLocks noGrp="1"/>
          </p:cNvSpPr>
          <p:nvPr>
            <p:ph idx="1"/>
          </p:nvPr>
        </p:nvSpPr>
        <p:spPr/>
        <p:txBody>
          <a:bodyPr>
            <a:normAutofit/>
          </a:bodyPr>
          <a:lstStyle/>
          <a:p>
            <a:r>
              <a:rPr lang="en-IN" sz="2400" dirty="0"/>
              <a:t>The considerations for multicore systems include </a:t>
            </a:r>
          </a:p>
          <a:p>
            <a:pPr lvl="1"/>
            <a:r>
              <a:rPr lang="en-IN" sz="2000" dirty="0"/>
              <a:t>all the design issues discussed so far in this section for SMP systems. </a:t>
            </a:r>
          </a:p>
          <a:p>
            <a:endParaRPr lang="en-IN" sz="2400" dirty="0"/>
          </a:p>
          <a:p>
            <a:r>
              <a:rPr lang="en-IN" sz="2400" b="1" dirty="0"/>
              <a:t>But additional concerns arise. </a:t>
            </a:r>
          </a:p>
          <a:p>
            <a:pPr lvl="1"/>
            <a:r>
              <a:rPr lang="en-IN" sz="2000" dirty="0"/>
              <a:t>The issue is one of the scale of the potential parallelism. </a:t>
            </a:r>
          </a:p>
        </p:txBody>
      </p:sp>
      <p:sp>
        <p:nvSpPr>
          <p:cNvPr id="4" name="Date Placeholder 3"/>
          <p:cNvSpPr>
            <a:spLocks noGrp="1"/>
          </p:cNvSpPr>
          <p:nvPr>
            <p:ph type="dt" sz="half" idx="10"/>
          </p:nvPr>
        </p:nvSpPr>
        <p:spPr/>
        <p:txBody>
          <a:bodyPr/>
          <a:lstStyle/>
          <a:p>
            <a:fld id="{6E4837E2-15C2-449E-81BA-6C41D4B6F49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269</a:t>
            </a:fld>
            <a:endParaRPr lang="en-IN"/>
          </a:p>
        </p:txBody>
      </p:sp>
    </p:spTree>
    <p:extLst>
      <p:ext uri="{BB962C8B-B14F-4D97-AF65-F5344CB8AC3E}">
        <p14:creationId xmlns:p14="http://schemas.microsoft.com/office/powerpoint/2010/main" val="1653739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94" y="27856"/>
            <a:ext cx="8229600" cy="490066"/>
          </a:xfrm>
        </p:spPr>
        <p:txBody>
          <a:bodyPr>
            <a:normAutofit fontScale="90000"/>
          </a:bodyPr>
          <a:lstStyle/>
          <a:p>
            <a:r>
              <a:rPr lang="en-IN" dirty="0"/>
              <a:t>Assembler</a:t>
            </a:r>
          </a:p>
        </p:txBody>
      </p:sp>
      <p:sp>
        <p:nvSpPr>
          <p:cNvPr id="3" name="Content Placeholder 2"/>
          <p:cNvSpPr>
            <a:spLocks noGrp="1"/>
          </p:cNvSpPr>
          <p:nvPr>
            <p:ph idx="1"/>
          </p:nvPr>
        </p:nvSpPr>
        <p:spPr>
          <a:xfrm>
            <a:off x="431517" y="1067267"/>
            <a:ext cx="4186808" cy="4525963"/>
          </a:xfrm>
        </p:spPr>
        <p:txBody>
          <a:bodyPr>
            <a:normAutofit/>
          </a:bodyPr>
          <a:lstStyle/>
          <a:p>
            <a:r>
              <a:rPr lang="en-IN" sz="2400" dirty="0"/>
              <a:t>A program that converts assembly language programs into object files</a:t>
            </a:r>
          </a:p>
          <a:p>
            <a:pPr marL="457200" lvl="1" indent="0">
              <a:buNone/>
            </a:pPr>
            <a:endParaRPr lang="en-IN" sz="2000" dirty="0"/>
          </a:p>
        </p:txBody>
      </p:sp>
      <p:sp>
        <p:nvSpPr>
          <p:cNvPr id="4" name="Date Placeholder 3"/>
          <p:cNvSpPr>
            <a:spLocks noGrp="1"/>
          </p:cNvSpPr>
          <p:nvPr>
            <p:ph type="dt" sz="half" idx="10"/>
          </p:nvPr>
        </p:nvSpPr>
        <p:spPr/>
        <p:txBody>
          <a:bodyPr/>
          <a:lstStyle/>
          <a:p>
            <a:fld id="{4B0BF1E3-1A1C-4C62-ADA8-12E8342D59D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7456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437112"/>
            <a:ext cx="8195047" cy="15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86395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Autofit/>
          </a:bodyPr>
          <a:lstStyle/>
          <a:p>
            <a:r>
              <a:rPr lang="en-IN" sz="2800" dirty="0"/>
              <a:t>OS Design Considerations  for Multicore architectures</a:t>
            </a:r>
            <a:endParaRPr lang="en-IN" sz="3600" dirty="0"/>
          </a:p>
        </p:txBody>
      </p:sp>
      <p:sp>
        <p:nvSpPr>
          <p:cNvPr id="3" name="Content Placeholder 2"/>
          <p:cNvSpPr>
            <a:spLocks noGrp="1"/>
          </p:cNvSpPr>
          <p:nvPr>
            <p:ph idx="1"/>
          </p:nvPr>
        </p:nvSpPr>
        <p:spPr/>
        <p:txBody>
          <a:bodyPr>
            <a:normAutofit/>
          </a:bodyPr>
          <a:lstStyle/>
          <a:p>
            <a:r>
              <a:rPr lang="en-IN" sz="2400" dirty="0"/>
              <a:t>Current multicore vendors offer </a:t>
            </a:r>
            <a:r>
              <a:rPr lang="en-IN" sz="2400" b="1" u="sng" dirty="0"/>
              <a:t>systems with up to eight cores on a single chip. </a:t>
            </a:r>
          </a:p>
          <a:p>
            <a:r>
              <a:rPr lang="en-IN" sz="2400" dirty="0"/>
              <a:t>With each succeeding processor technology generation, </a:t>
            </a:r>
          </a:p>
          <a:p>
            <a:pPr lvl="1"/>
            <a:r>
              <a:rPr lang="en-IN" sz="2000" b="1" u="sng" dirty="0"/>
              <a:t>the number of cores and </a:t>
            </a:r>
          </a:p>
          <a:p>
            <a:pPr lvl="1"/>
            <a:r>
              <a:rPr lang="en-IN" sz="2000" b="1" u="sng" dirty="0"/>
              <a:t>the amount of shared and dedicated cache memory increases, </a:t>
            </a:r>
          </a:p>
          <a:p>
            <a:pPr lvl="1"/>
            <a:r>
              <a:rPr lang="en-IN" sz="2000" b="1" u="sng" dirty="0"/>
              <a:t>so that we are now entering the era of “many-core” systems.</a:t>
            </a:r>
          </a:p>
        </p:txBody>
      </p:sp>
      <p:sp>
        <p:nvSpPr>
          <p:cNvPr id="4" name="Date Placeholder 3"/>
          <p:cNvSpPr>
            <a:spLocks noGrp="1"/>
          </p:cNvSpPr>
          <p:nvPr>
            <p:ph type="dt" sz="half" idx="10"/>
          </p:nvPr>
        </p:nvSpPr>
        <p:spPr/>
        <p:txBody>
          <a:bodyPr/>
          <a:lstStyle/>
          <a:p>
            <a:fld id="{6BD079BC-D282-48E9-8F0F-632C2BE3BE8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270</a:t>
            </a:fld>
            <a:endParaRPr lang="en-IN"/>
          </a:p>
        </p:txBody>
      </p:sp>
    </p:spTree>
    <p:extLst>
      <p:ext uri="{BB962C8B-B14F-4D97-AF65-F5344CB8AC3E}">
        <p14:creationId xmlns:p14="http://schemas.microsoft.com/office/powerpoint/2010/main" val="218653980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IN" b="1" i="1" dirty="0"/>
              <a:t>PARALLELISM WITHIN APPLICATIONS </a:t>
            </a:r>
          </a:p>
          <a:p>
            <a:r>
              <a:rPr lang="en-IN" sz="2800" dirty="0"/>
              <a:t>Most applications can be subdivided into multiple tasks that can execute in parallel, </a:t>
            </a:r>
          </a:p>
          <a:p>
            <a:pPr lvl="1"/>
            <a:r>
              <a:rPr lang="en-IN" dirty="0"/>
              <a:t>With these tasks subdivided into multiple processes, </a:t>
            </a:r>
          </a:p>
          <a:p>
            <a:pPr lvl="1"/>
            <a:r>
              <a:rPr lang="en-IN" dirty="0"/>
              <a:t>Perhaps each with multiple threads. </a:t>
            </a:r>
          </a:p>
          <a:p>
            <a:endParaRPr lang="en-IN" sz="2800" dirty="0"/>
          </a:p>
          <a:p>
            <a:r>
              <a:rPr lang="en-IN" sz="2800" dirty="0"/>
              <a:t>The difficulty is that the developer must decide </a:t>
            </a:r>
          </a:p>
          <a:p>
            <a:pPr lvl="1"/>
            <a:r>
              <a:rPr lang="en-IN" dirty="0"/>
              <a:t>how to </a:t>
            </a:r>
            <a:r>
              <a:rPr lang="en-IN" b="1" dirty="0"/>
              <a:t>split up the application work into independently executable tasks. </a:t>
            </a:r>
          </a:p>
          <a:p>
            <a:pPr lvl="1"/>
            <a:r>
              <a:rPr lang="en-IN" dirty="0"/>
              <a:t>That is, the developer must decide </a:t>
            </a:r>
            <a:r>
              <a:rPr lang="en-IN" b="1" dirty="0"/>
              <a:t>what pieces can or should be executed asynchronously or in parallel. </a:t>
            </a:r>
          </a:p>
        </p:txBody>
      </p:sp>
      <p:sp>
        <p:nvSpPr>
          <p:cNvPr id="4" name="Date Placeholder 3"/>
          <p:cNvSpPr>
            <a:spLocks noGrp="1"/>
          </p:cNvSpPr>
          <p:nvPr>
            <p:ph type="dt" sz="half" idx="10"/>
          </p:nvPr>
        </p:nvSpPr>
        <p:spPr/>
        <p:txBody>
          <a:bodyPr/>
          <a:lstStyle/>
          <a:p>
            <a:fld id="{F9759CD1-2E0F-43AA-A486-6CE9BB55C91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271</a:t>
            </a:fld>
            <a:endParaRPr lang="en-IN"/>
          </a:p>
        </p:txBody>
      </p:sp>
      <p:sp>
        <p:nvSpPr>
          <p:cNvPr id="7"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22229508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b="1" i="1" dirty="0"/>
              <a:t>PARALLELISM WITHIN APPLICATIONS </a:t>
            </a:r>
          </a:p>
          <a:p>
            <a:r>
              <a:rPr lang="en-IN" sz="2400" dirty="0"/>
              <a:t>It is </a:t>
            </a:r>
            <a:r>
              <a:rPr lang="en-IN" sz="2400" b="1" dirty="0"/>
              <a:t>primarily the compiler and the programming language features </a:t>
            </a:r>
          </a:p>
          <a:p>
            <a:pPr lvl="1"/>
            <a:r>
              <a:rPr lang="en-IN" sz="2400" dirty="0"/>
              <a:t>that </a:t>
            </a:r>
            <a:r>
              <a:rPr lang="en-IN" sz="2400" b="1" dirty="0"/>
              <a:t>support the parallel programming </a:t>
            </a:r>
            <a:r>
              <a:rPr lang="en-IN" sz="2400" dirty="0"/>
              <a:t>design process. </a:t>
            </a:r>
          </a:p>
          <a:p>
            <a:endParaRPr lang="en-IN" sz="2400" dirty="0"/>
          </a:p>
          <a:p>
            <a:r>
              <a:rPr lang="en-IN" sz="2400" dirty="0"/>
              <a:t>But, the OS can support this design process, at minimum, </a:t>
            </a:r>
          </a:p>
          <a:p>
            <a:pPr lvl="1"/>
            <a:r>
              <a:rPr lang="en-IN" sz="2400" dirty="0"/>
              <a:t>by efficiently allocating resources among parallel tasks as defined by the developer.</a:t>
            </a:r>
          </a:p>
        </p:txBody>
      </p:sp>
      <p:sp>
        <p:nvSpPr>
          <p:cNvPr id="4" name="Date Placeholder 3"/>
          <p:cNvSpPr>
            <a:spLocks noGrp="1"/>
          </p:cNvSpPr>
          <p:nvPr>
            <p:ph type="dt" sz="half" idx="10"/>
          </p:nvPr>
        </p:nvSpPr>
        <p:spPr/>
        <p:txBody>
          <a:bodyPr/>
          <a:lstStyle/>
          <a:p>
            <a:fld id="{0A462BAB-280C-409C-8CD2-0EF89F79252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272</a:t>
            </a:fld>
            <a:endParaRPr lang="en-IN"/>
          </a:p>
        </p:txBody>
      </p:sp>
      <p:sp>
        <p:nvSpPr>
          <p:cNvPr id="7"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13606758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endParaRPr lang="en-IN" sz="2400" dirty="0"/>
          </a:p>
          <a:p>
            <a:r>
              <a:rPr lang="en-IN" sz="2400" dirty="0"/>
              <a:t>With the </a:t>
            </a:r>
            <a:r>
              <a:rPr lang="en-IN" sz="2400" b="1" dirty="0"/>
              <a:t>ever-increasing number of cores on a chip, </a:t>
            </a:r>
          </a:p>
          <a:p>
            <a:pPr lvl="1"/>
            <a:r>
              <a:rPr lang="en-IN" sz="2400" dirty="0"/>
              <a:t>the attempt to </a:t>
            </a:r>
            <a:r>
              <a:rPr lang="en-IN" sz="2400" dirty="0" err="1"/>
              <a:t>multiprogram</a:t>
            </a:r>
            <a:r>
              <a:rPr lang="en-IN" sz="2400" dirty="0"/>
              <a:t> individual cores </a:t>
            </a:r>
          </a:p>
          <a:p>
            <a:pPr lvl="1"/>
            <a:r>
              <a:rPr lang="en-IN" sz="2400" dirty="0"/>
              <a:t>to support multiple applications </a:t>
            </a:r>
          </a:p>
          <a:p>
            <a:pPr lvl="1"/>
            <a:r>
              <a:rPr lang="en-IN" sz="2400" dirty="0"/>
              <a:t>may be a misplaced use of resources.</a:t>
            </a:r>
          </a:p>
        </p:txBody>
      </p:sp>
      <p:sp>
        <p:nvSpPr>
          <p:cNvPr id="4" name="Date Placeholder 3"/>
          <p:cNvSpPr>
            <a:spLocks noGrp="1"/>
          </p:cNvSpPr>
          <p:nvPr>
            <p:ph type="dt" sz="half" idx="10"/>
          </p:nvPr>
        </p:nvSpPr>
        <p:spPr/>
        <p:txBody>
          <a:bodyPr/>
          <a:lstStyle/>
          <a:p>
            <a:fld id="{20DF21EC-95C3-470D-8500-4F4FC1BA704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273</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411079001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endParaRPr lang="en-IN" sz="2400" dirty="0"/>
          </a:p>
          <a:p>
            <a:r>
              <a:rPr lang="en-IN" sz="2400" dirty="0"/>
              <a:t>If instead, </a:t>
            </a:r>
            <a:r>
              <a:rPr lang="en-IN" sz="2400" b="1" dirty="0"/>
              <a:t>we allow one or more cores to be dedicated to a particular process </a:t>
            </a:r>
            <a:r>
              <a:rPr lang="en-IN" sz="2400" dirty="0"/>
              <a:t>and </a:t>
            </a:r>
          </a:p>
          <a:p>
            <a:pPr lvl="1"/>
            <a:r>
              <a:rPr lang="en-IN" sz="2400" dirty="0"/>
              <a:t>then </a:t>
            </a:r>
            <a:r>
              <a:rPr lang="en-IN" sz="2400" b="1" u="sng" dirty="0"/>
              <a:t>leave the processor alone to devote its efforts to that process, </a:t>
            </a:r>
          </a:p>
          <a:p>
            <a:pPr lvl="1"/>
            <a:endParaRPr lang="en-IN" sz="2400" dirty="0"/>
          </a:p>
          <a:p>
            <a:pPr lvl="1"/>
            <a:r>
              <a:rPr lang="en-IN" sz="2400" dirty="0"/>
              <a:t>we avoid much of the </a:t>
            </a:r>
            <a:r>
              <a:rPr lang="en-IN" sz="2400" b="1" u="sng" dirty="0"/>
              <a:t>overhead of task switching and scheduling decisions.</a:t>
            </a:r>
          </a:p>
        </p:txBody>
      </p:sp>
      <p:sp>
        <p:nvSpPr>
          <p:cNvPr id="4" name="Date Placeholder 3"/>
          <p:cNvSpPr>
            <a:spLocks noGrp="1"/>
          </p:cNvSpPr>
          <p:nvPr>
            <p:ph type="dt" sz="half" idx="10"/>
          </p:nvPr>
        </p:nvSpPr>
        <p:spPr/>
        <p:txBody>
          <a:bodyPr/>
          <a:lstStyle/>
          <a:p>
            <a:fld id="{B3331509-F555-4C20-8BA8-35596F92598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274</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
        <p:nvSpPr>
          <p:cNvPr id="7" name="Frame 6"/>
          <p:cNvSpPr/>
          <p:nvPr/>
        </p:nvSpPr>
        <p:spPr>
          <a:xfrm>
            <a:off x="539552" y="4073204"/>
            <a:ext cx="8208912" cy="9361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670823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r>
              <a:rPr lang="en-IN" sz="2400" dirty="0"/>
              <a:t>The </a:t>
            </a:r>
            <a:r>
              <a:rPr lang="en-IN" sz="2400" b="1" u="sng" dirty="0"/>
              <a:t>multicore OS could then act as a hypervisor </a:t>
            </a:r>
          </a:p>
          <a:p>
            <a:pPr lvl="1"/>
            <a:r>
              <a:rPr lang="en-IN" sz="2400" dirty="0"/>
              <a:t>that makes a high-level decision </a:t>
            </a:r>
            <a:r>
              <a:rPr lang="en-IN" sz="2400" b="1" dirty="0"/>
              <a:t>to allocate cores to applications </a:t>
            </a:r>
          </a:p>
          <a:p>
            <a:pPr lvl="1"/>
            <a:r>
              <a:rPr lang="en-IN" sz="2400" dirty="0"/>
              <a:t>but does little in the way of resource allocation beyond that.</a:t>
            </a:r>
          </a:p>
        </p:txBody>
      </p:sp>
      <p:sp>
        <p:nvSpPr>
          <p:cNvPr id="4" name="Date Placeholder 3"/>
          <p:cNvSpPr>
            <a:spLocks noGrp="1"/>
          </p:cNvSpPr>
          <p:nvPr>
            <p:ph type="dt" sz="half" idx="10"/>
          </p:nvPr>
        </p:nvSpPr>
        <p:spPr/>
        <p:txBody>
          <a:bodyPr/>
          <a:lstStyle/>
          <a:p>
            <a:fld id="{912BD384-FBD3-4E40-8E0E-FCBDB971C32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275</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9945597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t>System Calls</a:t>
            </a:r>
          </a:p>
        </p:txBody>
      </p:sp>
      <p:sp>
        <p:nvSpPr>
          <p:cNvPr id="6" name="Subtitle 5"/>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9D663433-F4A7-421D-B3E5-2837BA25E75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276</a:t>
            </a:fld>
            <a:endParaRPr lang="en-IN"/>
          </a:p>
        </p:txBody>
      </p:sp>
    </p:spTree>
    <p:extLst>
      <p:ext uri="{BB962C8B-B14F-4D97-AF65-F5344CB8AC3E}">
        <p14:creationId xmlns:p14="http://schemas.microsoft.com/office/powerpoint/2010/main" val="345941610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6429375" cy="4554760"/>
          </a:xfrm>
        </p:spPr>
        <p:txBody>
          <a:bodyPr>
            <a:noAutofit/>
          </a:bodyPr>
          <a:lstStyle/>
          <a:p>
            <a:pPr>
              <a:lnSpc>
                <a:spcPct val="90000"/>
              </a:lnSpc>
            </a:pPr>
            <a:r>
              <a:rPr lang="en-US" altLang="en-US" sz="2400" dirty="0"/>
              <a:t>Provide the Interface between a process and the OS</a:t>
            </a:r>
          </a:p>
          <a:p>
            <a:pPr>
              <a:lnSpc>
                <a:spcPct val="90000"/>
              </a:lnSpc>
            </a:pPr>
            <a:endParaRPr lang="en-US" altLang="en-US" sz="2400" dirty="0"/>
          </a:p>
          <a:p>
            <a:pPr>
              <a:lnSpc>
                <a:spcPct val="90000"/>
              </a:lnSpc>
            </a:pPr>
            <a:r>
              <a:rPr lang="en-US" altLang="en-US" sz="2400" b="1" dirty="0"/>
              <a:t>Generally available as Assembly language instructions.</a:t>
            </a:r>
          </a:p>
          <a:p>
            <a:pPr>
              <a:lnSpc>
                <a:spcPct val="90000"/>
              </a:lnSpc>
            </a:pPr>
            <a:endParaRPr lang="en-US" altLang="en-US" sz="2400" dirty="0"/>
          </a:p>
          <a:p>
            <a:pPr>
              <a:lnSpc>
                <a:spcPct val="90000"/>
              </a:lnSpc>
            </a:pPr>
            <a:r>
              <a:rPr lang="en-US" altLang="en-US" sz="2400" b="1" dirty="0"/>
              <a:t>Certain systems allow system calls to be made directly from a higher level language program,</a:t>
            </a:r>
          </a:p>
          <a:p>
            <a:pPr lvl="1">
              <a:lnSpc>
                <a:spcPct val="90000"/>
              </a:lnSpc>
            </a:pPr>
            <a:r>
              <a:rPr lang="en-US" altLang="en-US" sz="2400" dirty="0"/>
              <a:t>In this case, they resemble predefined functions or subroutine calls</a:t>
            </a:r>
          </a:p>
        </p:txBody>
      </p:sp>
      <p:sp>
        <p:nvSpPr>
          <p:cNvPr id="2" name="Date Placeholder 1"/>
          <p:cNvSpPr>
            <a:spLocks noGrp="1"/>
          </p:cNvSpPr>
          <p:nvPr>
            <p:ph type="dt" sz="half" idx="10"/>
          </p:nvPr>
        </p:nvSpPr>
        <p:spPr/>
        <p:txBody>
          <a:bodyPr/>
          <a:lstStyle/>
          <a:p>
            <a:fld id="{2EC66155-7364-4A96-B7BC-57617ED8778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277</a:t>
            </a:fld>
            <a:endParaRPr lang="en-IN"/>
          </a:p>
        </p:txBody>
      </p:sp>
      <p:sp>
        <p:nvSpPr>
          <p:cNvPr id="5" name="Down Arrow 4"/>
          <p:cNvSpPr/>
          <p:nvPr/>
        </p:nvSpPr>
        <p:spPr>
          <a:xfrm>
            <a:off x="7524328" y="2276872"/>
            <a:ext cx="504056" cy="2232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08915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6429375" cy="2646362"/>
          </a:xfrm>
        </p:spPr>
        <p:txBody>
          <a:bodyPr>
            <a:noAutofit/>
          </a:bodyPr>
          <a:lstStyle/>
          <a:p>
            <a:pPr>
              <a:lnSpc>
                <a:spcPct val="90000"/>
              </a:lnSpc>
            </a:pPr>
            <a:r>
              <a:rPr lang="en-US" altLang="en-US" sz="2400" dirty="0"/>
              <a:t>Languages like </a:t>
            </a:r>
            <a:r>
              <a:rPr lang="en-US" altLang="en-US" sz="2400" b="1" dirty="0"/>
              <a:t>C,C++, Perl have been defined to replace Assembly language </a:t>
            </a:r>
            <a:r>
              <a:rPr lang="en-US" altLang="en-US" sz="2400" dirty="0"/>
              <a:t>for system programming. </a:t>
            </a:r>
          </a:p>
          <a:p>
            <a:pPr lvl="1">
              <a:lnSpc>
                <a:spcPct val="90000"/>
              </a:lnSpc>
            </a:pPr>
            <a:r>
              <a:rPr lang="en-US" altLang="en-US" sz="2400" dirty="0"/>
              <a:t>They </a:t>
            </a:r>
            <a:r>
              <a:rPr lang="en-US" altLang="en-US" sz="2400" b="1" dirty="0"/>
              <a:t>allow system calls to be made directly from programs.</a:t>
            </a:r>
          </a:p>
          <a:p>
            <a:pPr lvl="1">
              <a:lnSpc>
                <a:spcPct val="90000"/>
              </a:lnSpc>
            </a:pPr>
            <a:endParaRPr lang="en-US" altLang="en-US" sz="2400" dirty="0"/>
          </a:p>
          <a:p>
            <a:pPr>
              <a:lnSpc>
                <a:spcPct val="90000"/>
              </a:lnSpc>
            </a:pPr>
            <a:r>
              <a:rPr lang="en-US" altLang="en-US" sz="2400" b="1" dirty="0"/>
              <a:t>Unix system call may be invoked directly from C or C++ program.</a:t>
            </a:r>
          </a:p>
        </p:txBody>
      </p:sp>
      <p:sp>
        <p:nvSpPr>
          <p:cNvPr id="2" name="Date Placeholder 1"/>
          <p:cNvSpPr>
            <a:spLocks noGrp="1"/>
          </p:cNvSpPr>
          <p:nvPr>
            <p:ph type="dt" sz="half" idx="10"/>
          </p:nvPr>
        </p:nvSpPr>
        <p:spPr/>
        <p:txBody>
          <a:bodyPr/>
          <a:lstStyle/>
          <a:p>
            <a:fld id="{642C2073-DF4C-4F6D-82AE-6D4CEAA556B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278</a:t>
            </a:fld>
            <a:endParaRPr lang="en-IN"/>
          </a:p>
        </p:txBody>
      </p:sp>
    </p:spTree>
    <p:extLst>
      <p:ext uri="{BB962C8B-B14F-4D97-AF65-F5344CB8AC3E}">
        <p14:creationId xmlns:p14="http://schemas.microsoft.com/office/powerpoint/2010/main" val="1095515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a:t>System Calls</a:t>
            </a:r>
          </a:p>
        </p:txBody>
      </p:sp>
      <p:sp>
        <p:nvSpPr>
          <p:cNvPr id="15363" name="Rectangle 3"/>
          <p:cNvSpPr>
            <a:spLocks noGrp="1" noChangeArrowheads="1"/>
          </p:cNvSpPr>
          <p:nvPr>
            <p:ph type="body" idx="1"/>
          </p:nvPr>
        </p:nvSpPr>
        <p:spPr>
          <a:xfrm>
            <a:off x="755577" y="1106488"/>
            <a:ext cx="7344816" cy="2646362"/>
          </a:xfrm>
        </p:spPr>
        <p:txBody>
          <a:bodyPr>
            <a:noAutofit/>
          </a:bodyPr>
          <a:lstStyle/>
          <a:p>
            <a:pPr>
              <a:lnSpc>
                <a:spcPct val="90000"/>
              </a:lnSpc>
            </a:pPr>
            <a:r>
              <a:rPr lang="en-US" altLang="en-US" sz="2400" b="1" dirty="0"/>
              <a:t>Mostly accessed by programs via a high-level </a:t>
            </a:r>
            <a:r>
              <a:rPr lang="en-US" altLang="en-US" sz="2400" b="1" dirty="0">
                <a:solidFill>
                  <a:srgbClr val="3366FF"/>
                </a:solidFill>
              </a:rPr>
              <a:t>Application Programming Interface </a:t>
            </a:r>
            <a:r>
              <a:rPr lang="en-US" altLang="en-US" sz="2400" b="1" dirty="0">
                <a:solidFill>
                  <a:srgbClr val="000000"/>
                </a:solidFill>
              </a:rPr>
              <a:t>(</a:t>
            </a:r>
            <a:r>
              <a:rPr lang="en-US" altLang="en-US" sz="2400" b="1" dirty="0">
                <a:solidFill>
                  <a:srgbClr val="3366FF"/>
                </a:solidFill>
              </a:rPr>
              <a:t>API</a:t>
            </a:r>
            <a:r>
              <a:rPr lang="en-US" altLang="en-US" sz="2400" b="1" dirty="0">
                <a:solidFill>
                  <a:srgbClr val="000000"/>
                </a:solidFill>
              </a:rPr>
              <a:t>)</a:t>
            </a:r>
            <a:r>
              <a:rPr lang="en-US" altLang="en-US" sz="2400" b="1" dirty="0">
                <a:solidFill>
                  <a:srgbClr val="3366FF"/>
                </a:solidFill>
              </a:rPr>
              <a:t> </a:t>
            </a:r>
            <a:r>
              <a:rPr lang="en-US" altLang="en-US" sz="2400" b="1" dirty="0"/>
              <a:t>rather than direct system call use</a:t>
            </a:r>
            <a:endParaRPr lang="en-US" altLang="en-US" sz="600" b="1" dirty="0"/>
          </a:p>
          <a:p>
            <a:pPr>
              <a:lnSpc>
                <a:spcPct val="90000"/>
              </a:lnSpc>
            </a:pPr>
            <a:r>
              <a:rPr lang="en-US" altLang="en-US" sz="2400" dirty="0"/>
              <a:t>Three most common APIs are </a:t>
            </a:r>
          </a:p>
          <a:p>
            <a:pPr lvl="1">
              <a:lnSpc>
                <a:spcPct val="90000"/>
              </a:lnSpc>
            </a:pPr>
            <a:r>
              <a:rPr lang="en-US" altLang="en-US" sz="2000" dirty="0"/>
              <a:t>Win32 API for Windows, </a:t>
            </a:r>
          </a:p>
          <a:p>
            <a:pPr lvl="1">
              <a:lnSpc>
                <a:spcPct val="90000"/>
              </a:lnSpc>
            </a:pPr>
            <a:r>
              <a:rPr lang="en-US" altLang="en-US" sz="2000" dirty="0"/>
              <a:t>POSIX API for POSIX-based systems (including virtually all versions of UNIX, Linux, and Mac OS X), and </a:t>
            </a:r>
          </a:p>
          <a:p>
            <a:pPr lvl="1">
              <a:lnSpc>
                <a:spcPct val="90000"/>
              </a:lnSpc>
            </a:pPr>
            <a:r>
              <a:rPr lang="en-US" altLang="en-US" sz="2000" dirty="0"/>
              <a:t>Java API for the Java virtual machine (JVM)</a:t>
            </a:r>
          </a:p>
        </p:txBody>
      </p:sp>
      <p:sp>
        <p:nvSpPr>
          <p:cNvPr id="2" name="Date Placeholder 1"/>
          <p:cNvSpPr>
            <a:spLocks noGrp="1"/>
          </p:cNvSpPr>
          <p:nvPr>
            <p:ph type="dt" sz="half" idx="10"/>
          </p:nvPr>
        </p:nvSpPr>
        <p:spPr/>
        <p:txBody>
          <a:bodyPr/>
          <a:lstStyle/>
          <a:p>
            <a:fld id="{2693ED92-E583-43FA-8C39-F7E1F33758D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279</a:t>
            </a:fld>
            <a:endParaRPr lang="en-IN"/>
          </a:p>
        </p:txBody>
      </p:sp>
    </p:spTree>
    <p:extLst>
      <p:ext uri="{BB962C8B-B14F-4D97-AF65-F5344CB8AC3E}">
        <p14:creationId xmlns:p14="http://schemas.microsoft.com/office/powerpoint/2010/main" val="75189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94" y="27856"/>
            <a:ext cx="8229600" cy="490066"/>
          </a:xfrm>
        </p:spPr>
        <p:txBody>
          <a:bodyPr>
            <a:normAutofit fontScale="90000"/>
          </a:bodyPr>
          <a:lstStyle/>
          <a:p>
            <a:r>
              <a:rPr lang="en-IN" dirty="0"/>
              <a:t>Assembler</a:t>
            </a:r>
          </a:p>
        </p:txBody>
      </p:sp>
      <p:sp>
        <p:nvSpPr>
          <p:cNvPr id="3" name="Content Placeholder 2"/>
          <p:cNvSpPr>
            <a:spLocks noGrp="1"/>
          </p:cNvSpPr>
          <p:nvPr>
            <p:ph idx="1"/>
          </p:nvPr>
        </p:nvSpPr>
        <p:spPr>
          <a:xfrm>
            <a:off x="431517" y="1067267"/>
            <a:ext cx="4186808" cy="4525963"/>
          </a:xfrm>
        </p:spPr>
        <p:txBody>
          <a:bodyPr>
            <a:normAutofit/>
          </a:bodyPr>
          <a:lstStyle/>
          <a:p>
            <a:r>
              <a:rPr lang="en-IN" sz="2400" dirty="0"/>
              <a:t>The output of an assembler is called an object file</a:t>
            </a:r>
          </a:p>
          <a:p>
            <a:r>
              <a:rPr lang="en-IN" sz="2400" dirty="0"/>
              <a:t>Object files contain a combination of </a:t>
            </a:r>
          </a:p>
          <a:p>
            <a:pPr lvl="1"/>
            <a:r>
              <a:rPr lang="en-IN" sz="2000" dirty="0"/>
              <a:t>machine instructions, </a:t>
            </a:r>
          </a:p>
          <a:p>
            <a:pPr lvl="1"/>
            <a:r>
              <a:rPr lang="en-IN" sz="2000" dirty="0"/>
              <a:t>data, and </a:t>
            </a:r>
          </a:p>
          <a:p>
            <a:pPr lvl="1"/>
            <a:r>
              <a:rPr lang="en-IN" sz="2000" dirty="0"/>
              <a:t>information needed to place instructions properly in memory.</a:t>
            </a:r>
          </a:p>
          <a:p>
            <a:pPr lvl="1"/>
            <a:endParaRPr lang="en-IN" sz="2000" dirty="0"/>
          </a:p>
        </p:txBody>
      </p:sp>
      <p:sp>
        <p:nvSpPr>
          <p:cNvPr id="4" name="Date Placeholder 3"/>
          <p:cNvSpPr>
            <a:spLocks noGrp="1"/>
          </p:cNvSpPr>
          <p:nvPr>
            <p:ph type="dt" sz="half" idx="10"/>
          </p:nvPr>
        </p:nvSpPr>
        <p:spPr/>
        <p:txBody>
          <a:bodyPr/>
          <a:lstStyle/>
          <a:p>
            <a:fld id="{F634E5C3-E8DE-4158-96B9-12A51551ED7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7456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437112"/>
            <a:ext cx="8195047" cy="15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57609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a:t>Example of System Calls</a:t>
            </a:r>
          </a:p>
        </p:txBody>
      </p:sp>
      <p:sp>
        <p:nvSpPr>
          <p:cNvPr id="16387" name="Rectangle 5"/>
          <p:cNvSpPr>
            <a:spLocks noGrp="1" noChangeArrowheads="1"/>
          </p:cNvSpPr>
          <p:nvPr>
            <p:ph type="body" idx="1"/>
          </p:nvPr>
        </p:nvSpPr>
        <p:spPr>
          <a:xfrm>
            <a:off x="467544" y="1196752"/>
            <a:ext cx="8229600" cy="4525963"/>
          </a:xfrm>
        </p:spPr>
        <p:txBody>
          <a:bodyPr>
            <a:normAutofit/>
          </a:bodyPr>
          <a:lstStyle/>
          <a:p>
            <a:r>
              <a:rPr lang="en-US" altLang="en-US" sz="2400" dirty="0"/>
              <a:t>System call sequence to copy the contents of one file to another file</a:t>
            </a:r>
          </a:p>
        </p:txBody>
      </p:sp>
      <p:pic>
        <p:nvPicPr>
          <p:cNvPr id="1638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87923"/>
          <a:stretch/>
        </p:blipFill>
        <p:spPr bwMode="auto">
          <a:xfrm>
            <a:off x="1875110" y="2435374"/>
            <a:ext cx="5937250" cy="48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 name="Date Placeholder 1"/>
          <p:cNvSpPr>
            <a:spLocks noGrp="1"/>
          </p:cNvSpPr>
          <p:nvPr>
            <p:ph type="dt" sz="half" idx="10"/>
          </p:nvPr>
        </p:nvSpPr>
        <p:spPr/>
        <p:txBody>
          <a:bodyPr/>
          <a:lstStyle/>
          <a:p>
            <a:fld id="{AC84D396-F1E0-41F5-BE4F-AD4571232D3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280</a:t>
            </a:fld>
            <a:endParaRPr lang="en-IN"/>
          </a:p>
        </p:txBody>
      </p:sp>
    </p:spTree>
    <p:extLst>
      <p:ext uri="{BB962C8B-B14F-4D97-AF65-F5344CB8AC3E}">
        <p14:creationId xmlns:p14="http://schemas.microsoft.com/office/powerpoint/2010/main" val="14025700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a:t>Example of System Calls</a:t>
            </a:r>
          </a:p>
        </p:txBody>
      </p:sp>
      <p:sp>
        <p:nvSpPr>
          <p:cNvPr id="16387" name="Rectangle 5"/>
          <p:cNvSpPr>
            <a:spLocks noGrp="1" noChangeArrowheads="1"/>
          </p:cNvSpPr>
          <p:nvPr>
            <p:ph type="body" idx="1"/>
          </p:nvPr>
        </p:nvSpPr>
        <p:spPr>
          <a:xfrm>
            <a:off x="467544" y="1196752"/>
            <a:ext cx="8229600" cy="4525963"/>
          </a:xfrm>
        </p:spPr>
        <p:txBody>
          <a:bodyPr>
            <a:normAutofit/>
          </a:bodyPr>
          <a:lstStyle/>
          <a:p>
            <a:r>
              <a:rPr lang="en-US" altLang="en-US" sz="2400" dirty="0"/>
              <a:t>System call sequence to copy the contents of one file to another file</a:t>
            </a:r>
          </a:p>
        </p:txBody>
      </p:sp>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110" y="2435373"/>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 name="Date Placeholder 1"/>
          <p:cNvSpPr>
            <a:spLocks noGrp="1"/>
          </p:cNvSpPr>
          <p:nvPr>
            <p:ph type="dt" sz="half" idx="10"/>
          </p:nvPr>
        </p:nvSpPr>
        <p:spPr/>
        <p:txBody>
          <a:bodyPr/>
          <a:lstStyle/>
          <a:p>
            <a:fld id="{A8B64493-0260-4FBA-9C12-DB8ED1A123E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281</a:t>
            </a:fld>
            <a:endParaRPr lang="en-IN"/>
          </a:p>
        </p:txBody>
      </p:sp>
      <p:sp>
        <p:nvSpPr>
          <p:cNvPr id="5" name="TextBox 4"/>
          <p:cNvSpPr txBox="1"/>
          <p:nvPr/>
        </p:nvSpPr>
        <p:spPr>
          <a:xfrm>
            <a:off x="323528" y="3567191"/>
            <a:ext cx="2808312"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a:t>Even simple programs may make heavy use of the operating system.</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b="1" dirty="0"/>
              <a:t>Most users never see this level of detail.</a:t>
            </a:r>
          </a:p>
        </p:txBody>
      </p:sp>
    </p:spTree>
    <p:extLst>
      <p:ext uri="{BB962C8B-B14F-4D97-AF65-F5344CB8AC3E}">
        <p14:creationId xmlns:p14="http://schemas.microsoft.com/office/powerpoint/2010/main" val="261908457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Example of Standard API</a:t>
            </a:r>
          </a:p>
        </p:txBody>
      </p:sp>
      <p:pic>
        <p:nvPicPr>
          <p:cNvPr id="17411" name="Picture 1" descr="Screen Shot 2012-12-01 at 12.25.0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66800"/>
            <a:ext cx="7920880"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4AD0BAF-801D-44F8-8CDE-3D4946902AE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282</a:t>
            </a:fld>
            <a:endParaRPr lang="en-IN"/>
          </a:p>
        </p:txBody>
      </p:sp>
      <p:sp>
        <p:nvSpPr>
          <p:cNvPr id="5" name="Frame 4"/>
          <p:cNvSpPr/>
          <p:nvPr/>
        </p:nvSpPr>
        <p:spPr>
          <a:xfrm>
            <a:off x="323528" y="4005064"/>
            <a:ext cx="8820472" cy="72008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7465252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73075" y="198438"/>
            <a:ext cx="8229600" cy="576262"/>
          </a:xfrm>
        </p:spPr>
        <p:txBody>
          <a:bodyPr>
            <a:normAutofit fontScale="90000"/>
          </a:bodyPr>
          <a:lstStyle/>
          <a:p>
            <a:pPr eaLnBrk="1" hangingPunct="1"/>
            <a:r>
              <a:rPr lang="en-US" altLang="en-US"/>
              <a:t>System Call Implementation</a:t>
            </a:r>
          </a:p>
        </p:txBody>
      </p:sp>
      <p:sp>
        <p:nvSpPr>
          <p:cNvPr id="18435" name="Rectangle 3"/>
          <p:cNvSpPr>
            <a:spLocks noGrp="1" noChangeArrowheads="1"/>
          </p:cNvSpPr>
          <p:nvPr>
            <p:ph type="body" idx="1"/>
          </p:nvPr>
        </p:nvSpPr>
        <p:spPr>
          <a:xfrm>
            <a:off x="806450" y="1233488"/>
            <a:ext cx="7250113" cy="4530725"/>
          </a:xfrm>
        </p:spPr>
        <p:txBody>
          <a:bodyPr>
            <a:normAutofit/>
          </a:bodyPr>
          <a:lstStyle/>
          <a:p>
            <a:r>
              <a:rPr lang="en-US" altLang="en-US" sz="2400" dirty="0"/>
              <a:t>Typically, </a:t>
            </a:r>
            <a:r>
              <a:rPr lang="en-US" altLang="en-US" sz="2400" b="1" dirty="0"/>
              <a:t>a number is associated with each system call</a:t>
            </a:r>
          </a:p>
          <a:p>
            <a:pPr lvl="1"/>
            <a:r>
              <a:rPr lang="en-US" altLang="en-US" sz="2400" b="1" dirty="0">
                <a:solidFill>
                  <a:srgbClr val="3366FF"/>
                </a:solidFill>
              </a:rPr>
              <a:t>System-call interface </a:t>
            </a:r>
            <a:r>
              <a:rPr lang="en-US" altLang="en-US" sz="2400" b="1" dirty="0"/>
              <a:t>maintains a table indexed according to these numbers</a:t>
            </a:r>
          </a:p>
          <a:p>
            <a:endParaRPr lang="en-US" altLang="en-US" sz="2400" dirty="0"/>
          </a:p>
          <a:p>
            <a:r>
              <a:rPr lang="en-US" altLang="en-US" sz="2400" dirty="0"/>
              <a:t>The system call interface </a:t>
            </a:r>
          </a:p>
          <a:p>
            <a:pPr lvl="1"/>
            <a:r>
              <a:rPr lang="en-US" altLang="en-US" sz="2400" b="1" dirty="0"/>
              <a:t>invokes  the intended system call in OS kernel and </a:t>
            </a:r>
          </a:p>
          <a:p>
            <a:pPr lvl="1"/>
            <a:r>
              <a:rPr lang="en-US" altLang="en-US" sz="2400" b="1" dirty="0"/>
              <a:t>returns status of the system call and any return values</a:t>
            </a:r>
          </a:p>
        </p:txBody>
      </p:sp>
      <p:sp>
        <p:nvSpPr>
          <p:cNvPr id="2" name="Date Placeholder 1"/>
          <p:cNvSpPr>
            <a:spLocks noGrp="1"/>
          </p:cNvSpPr>
          <p:nvPr>
            <p:ph type="dt" sz="half" idx="10"/>
          </p:nvPr>
        </p:nvSpPr>
        <p:spPr/>
        <p:txBody>
          <a:bodyPr/>
          <a:lstStyle/>
          <a:p>
            <a:fld id="{47587AE5-6136-47CE-B546-A799D7669C1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283</a:t>
            </a:fld>
            <a:endParaRPr lang="en-IN"/>
          </a:p>
        </p:txBody>
      </p:sp>
    </p:spTree>
    <p:extLst>
      <p:ext uri="{BB962C8B-B14F-4D97-AF65-F5344CB8AC3E}">
        <p14:creationId xmlns:p14="http://schemas.microsoft.com/office/powerpoint/2010/main" val="110442729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73075" y="198438"/>
            <a:ext cx="8229600" cy="576262"/>
          </a:xfrm>
        </p:spPr>
        <p:txBody>
          <a:bodyPr>
            <a:normAutofit fontScale="90000"/>
          </a:bodyPr>
          <a:lstStyle/>
          <a:p>
            <a:pPr eaLnBrk="1" hangingPunct="1"/>
            <a:r>
              <a:rPr lang="en-US" altLang="en-US"/>
              <a:t>System Call Implementation</a:t>
            </a:r>
          </a:p>
        </p:txBody>
      </p:sp>
      <p:sp>
        <p:nvSpPr>
          <p:cNvPr id="18435" name="Rectangle 3"/>
          <p:cNvSpPr>
            <a:spLocks noGrp="1" noChangeArrowheads="1"/>
          </p:cNvSpPr>
          <p:nvPr>
            <p:ph type="body" idx="1"/>
          </p:nvPr>
        </p:nvSpPr>
        <p:spPr>
          <a:xfrm>
            <a:off x="806450" y="1233488"/>
            <a:ext cx="7250113" cy="4530725"/>
          </a:xfrm>
        </p:spPr>
        <p:txBody>
          <a:bodyPr>
            <a:normAutofit/>
          </a:bodyPr>
          <a:lstStyle/>
          <a:p>
            <a:r>
              <a:rPr lang="en-US" altLang="en-US" sz="2400" b="1" dirty="0"/>
              <a:t>The caller need know nothing about how the system call is implemented</a:t>
            </a:r>
          </a:p>
          <a:p>
            <a:pPr lvl="1"/>
            <a:r>
              <a:rPr lang="en-US" altLang="en-US" sz="2400" dirty="0"/>
              <a:t>Just needs to obey API and </a:t>
            </a:r>
            <a:r>
              <a:rPr lang="en-US" altLang="en-US" sz="2400" b="1" dirty="0"/>
              <a:t>understand what OS will do as a result of call</a:t>
            </a:r>
          </a:p>
          <a:p>
            <a:pPr lvl="1"/>
            <a:r>
              <a:rPr lang="en-US" altLang="en-US" sz="2400" b="1" dirty="0"/>
              <a:t>Most details of  OS interface hidden from programmer by API  </a:t>
            </a:r>
          </a:p>
          <a:p>
            <a:pPr lvl="2"/>
            <a:r>
              <a:rPr lang="en-US" altLang="en-US" dirty="0"/>
              <a:t>Managed by run-time support library (set of functions built into libraries included with compiler)</a:t>
            </a:r>
          </a:p>
        </p:txBody>
      </p:sp>
      <p:sp>
        <p:nvSpPr>
          <p:cNvPr id="2" name="Date Placeholder 1"/>
          <p:cNvSpPr>
            <a:spLocks noGrp="1"/>
          </p:cNvSpPr>
          <p:nvPr>
            <p:ph type="dt" sz="half" idx="10"/>
          </p:nvPr>
        </p:nvSpPr>
        <p:spPr/>
        <p:txBody>
          <a:bodyPr/>
          <a:lstStyle/>
          <a:p>
            <a:fld id="{728C3737-8C5A-41A2-BC03-22EF215A95F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284</a:t>
            </a:fld>
            <a:endParaRPr lang="en-IN"/>
          </a:p>
        </p:txBody>
      </p:sp>
    </p:spTree>
    <p:extLst>
      <p:ext uri="{BB962C8B-B14F-4D97-AF65-F5344CB8AC3E}">
        <p14:creationId xmlns:p14="http://schemas.microsoft.com/office/powerpoint/2010/main" val="25008837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20750" y="182563"/>
            <a:ext cx="8229600" cy="576262"/>
          </a:xfrm>
        </p:spPr>
        <p:txBody>
          <a:bodyPr>
            <a:normAutofit fontScale="90000"/>
          </a:bodyPr>
          <a:lstStyle/>
          <a:p>
            <a:pPr eaLnBrk="1" hangingPunct="1"/>
            <a:r>
              <a:rPr lang="en-US" altLang="en-US"/>
              <a:t>API – System Call – OS Relationship</a:t>
            </a:r>
          </a:p>
        </p:txBody>
      </p:sp>
      <p:pic>
        <p:nvPicPr>
          <p:cNvPr id="1945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C4CB80D-6B94-4440-952C-827A98520187}"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285</a:t>
            </a:fld>
            <a:endParaRPr lang="en-IN"/>
          </a:p>
        </p:txBody>
      </p:sp>
    </p:spTree>
    <p:extLst>
      <p:ext uri="{BB962C8B-B14F-4D97-AF65-F5344CB8AC3E}">
        <p14:creationId xmlns:p14="http://schemas.microsoft.com/office/powerpoint/2010/main" val="10134463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a:t>System Call Parameter Passing</a:t>
            </a:r>
          </a:p>
        </p:txBody>
      </p:sp>
      <p:sp>
        <p:nvSpPr>
          <p:cNvPr id="20483" name="Rectangle 3"/>
          <p:cNvSpPr>
            <a:spLocks noGrp="1" noChangeArrowheads="1"/>
          </p:cNvSpPr>
          <p:nvPr>
            <p:ph type="body" idx="1"/>
          </p:nvPr>
        </p:nvSpPr>
        <p:spPr>
          <a:xfrm>
            <a:off x="806450" y="1233488"/>
            <a:ext cx="7297738" cy="4530725"/>
          </a:xfrm>
        </p:spPr>
        <p:txBody>
          <a:bodyPr>
            <a:normAutofit/>
          </a:bodyPr>
          <a:lstStyle/>
          <a:p>
            <a:pPr>
              <a:lnSpc>
                <a:spcPct val="90000"/>
              </a:lnSpc>
            </a:pPr>
            <a:r>
              <a:rPr lang="en-US" altLang="en-US" sz="2400" dirty="0"/>
              <a:t>System Calls occur in different ways</a:t>
            </a:r>
          </a:p>
          <a:p>
            <a:pPr>
              <a:lnSpc>
                <a:spcPct val="90000"/>
              </a:lnSpc>
            </a:pPr>
            <a:r>
              <a:rPr lang="en-US" altLang="en-US" sz="2400" dirty="0"/>
              <a:t>Often, more information is required than simply identity of desired system call</a:t>
            </a:r>
          </a:p>
          <a:p>
            <a:pPr lvl="1">
              <a:lnSpc>
                <a:spcPct val="90000"/>
              </a:lnSpc>
            </a:pPr>
            <a:r>
              <a:rPr lang="en-US" altLang="en-US" sz="2400" b="1" dirty="0"/>
              <a:t>Exact type and amount of information vary according to OS and call</a:t>
            </a:r>
          </a:p>
          <a:p>
            <a:pPr lvl="1">
              <a:lnSpc>
                <a:spcPct val="90000"/>
              </a:lnSpc>
            </a:pPr>
            <a:endParaRPr lang="en-US" altLang="en-US" sz="2400" dirty="0"/>
          </a:p>
          <a:p>
            <a:pPr lvl="1">
              <a:lnSpc>
                <a:spcPct val="90000"/>
              </a:lnSpc>
            </a:pPr>
            <a:r>
              <a:rPr lang="en-US" altLang="en-US" sz="2400" dirty="0" err="1"/>
              <a:t>Eg</a:t>
            </a:r>
            <a:r>
              <a:rPr lang="en-US" altLang="en-US" sz="2400" dirty="0"/>
              <a:t>- To get input, </a:t>
            </a:r>
          </a:p>
          <a:p>
            <a:pPr lvl="2">
              <a:lnSpc>
                <a:spcPct val="90000"/>
              </a:lnSpc>
            </a:pPr>
            <a:r>
              <a:rPr lang="en-US" altLang="en-US" b="1" dirty="0"/>
              <a:t>we need to specify file or device to use as the source and</a:t>
            </a:r>
          </a:p>
          <a:p>
            <a:pPr lvl="2">
              <a:lnSpc>
                <a:spcPct val="90000"/>
              </a:lnSpc>
            </a:pPr>
            <a:r>
              <a:rPr lang="en-US" altLang="en-US" dirty="0"/>
              <a:t> the address and </a:t>
            </a:r>
            <a:r>
              <a:rPr lang="en-US" altLang="en-US" b="1" dirty="0"/>
              <a:t>length of the memory buffer </a:t>
            </a:r>
            <a:r>
              <a:rPr lang="en-US" altLang="en-US" dirty="0"/>
              <a:t>into which the input should be read.</a:t>
            </a:r>
          </a:p>
        </p:txBody>
      </p:sp>
      <p:sp>
        <p:nvSpPr>
          <p:cNvPr id="2" name="Date Placeholder 1"/>
          <p:cNvSpPr>
            <a:spLocks noGrp="1"/>
          </p:cNvSpPr>
          <p:nvPr>
            <p:ph type="dt" sz="half" idx="10"/>
          </p:nvPr>
        </p:nvSpPr>
        <p:spPr/>
        <p:txBody>
          <a:bodyPr/>
          <a:lstStyle/>
          <a:p>
            <a:fld id="{E079665C-EF1B-448B-AFC5-3B49EDF91BCA}"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286</a:t>
            </a:fld>
            <a:endParaRPr lang="en-IN"/>
          </a:p>
        </p:txBody>
      </p:sp>
    </p:spTree>
    <p:extLst>
      <p:ext uri="{BB962C8B-B14F-4D97-AF65-F5344CB8AC3E}">
        <p14:creationId xmlns:p14="http://schemas.microsoft.com/office/powerpoint/2010/main" val="284101830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a:t>System Call Parameter Passing</a:t>
            </a:r>
          </a:p>
        </p:txBody>
      </p:sp>
      <p:sp>
        <p:nvSpPr>
          <p:cNvPr id="20483" name="Rectangle 3"/>
          <p:cNvSpPr>
            <a:spLocks noGrp="1" noChangeArrowheads="1"/>
          </p:cNvSpPr>
          <p:nvPr>
            <p:ph type="body" idx="1"/>
          </p:nvPr>
        </p:nvSpPr>
        <p:spPr>
          <a:xfrm>
            <a:off x="539552" y="1233488"/>
            <a:ext cx="7992888" cy="5075832"/>
          </a:xfrm>
        </p:spPr>
        <p:txBody>
          <a:bodyPr>
            <a:normAutofit fontScale="92500" lnSpcReduction="20000"/>
          </a:bodyPr>
          <a:lstStyle/>
          <a:p>
            <a:pPr>
              <a:lnSpc>
                <a:spcPct val="90000"/>
              </a:lnSpc>
            </a:pPr>
            <a:r>
              <a:rPr lang="en-US" altLang="en-US" sz="2600" dirty="0"/>
              <a:t>Three general methods used to pass parameters to the OS</a:t>
            </a:r>
          </a:p>
          <a:p>
            <a:pPr lvl="1">
              <a:lnSpc>
                <a:spcPct val="90000"/>
              </a:lnSpc>
            </a:pPr>
            <a:r>
              <a:rPr lang="en-US" altLang="en-US" sz="2600" dirty="0"/>
              <a:t>Simplest:  </a:t>
            </a:r>
            <a:r>
              <a:rPr lang="en-US" altLang="en-US" sz="2600" b="1" dirty="0"/>
              <a:t>pass the parameters in registers</a:t>
            </a:r>
          </a:p>
          <a:p>
            <a:pPr lvl="2">
              <a:lnSpc>
                <a:spcPct val="90000"/>
              </a:lnSpc>
            </a:pPr>
            <a:r>
              <a:rPr lang="en-US" altLang="en-US" sz="2600" dirty="0"/>
              <a:t> In some cases, may be more parameters than registers</a:t>
            </a:r>
          </a:p>
          <a:p>
            <a:pPr lvl="1">
              <a:lnSpc>
                <a:spcPct val="90000"/>
              </a:lnSpc>
            </a:pPr>
            <a:endParaRPr lang="en-US" altLang="en-US" sz="2600" dirty="0"/>
          </a:p>
          <a:p>
            <a:pPr lvl="1">
              <a:lnSpc>
                <a:spcPct val="90000"/>
              </a:lnSpc>
            </a:pPr>
            <a:r>
              <a:rPr lang="en-US" altLang="en-US" sz="2600" b="1" dirty="0"/>
              <a:t>Parameters stored in a block</a:t>
            </a:r>
            <a:r>
              <a:rPr lang="en-US" altLang="en-US" sz="2600" b="1" i="1" dirty="0"/>
              <a:t>, </a:t>
            </a:r>
            <a:r>
              <a:rPr lang="en-US" altLang="en-US" sz="2600" b="1" dirty="0"/>
              <a:t>or table, in memory</a:t>
            </a:r>
            <a:r>
              <a:rPr lang="en-US" altLang="en-US" sz="2600" dirty="0"/>
              <a:t>, and </a:t>
            </a:r>
            <a:r>
              <a:rPr lang="en-US" altLang="en-US" sz="2600" b="1" dirty="0"/>
              <a:t>address of block passed as a parameter in a register </a:t>
            </a:r>
          </a:p>
          <a:p>
            <a:pPr lvl="2">
              <a:lnSpc>
                <a:spcPct val="90000"/>
              </a:lnSpc>
            </a:pPr>
            <a:r>
              <a:rPr lang="en-US" altLang="en-US" sz="2600" dirty="0"/>
              <a:t>This approach taken by Linux and Solaris</a:t>
            </a:r>
          </a:p>
          <a:p>
            <a:pPr lvl="1">
              <a:lnSpc>
                <a:spcPct val="90000"/>
              </a:lnSpc>
            </a:pPr>
            <a:endParaRPr lang="en-US" altLang="en-US" sz="2600" dirty="0"/>
          </a:p>
          <a:p>
            <a:pPr lvl="1">
              <a:lnSpc>
                <a:spcPct val="90000"/>
              </a:lnSpc>
            </a:pPr>
            <a:r>
              <a:rPr lang="en-US" altLang="en-US" sz="2600" b="1" dirty="0"/>
              <a:t>Parameters placed, or </a:t>
            </a:r>
            <a:r>
              <a:rPr lang="en-US" altLang="en-US" sz="2600" b="1" dirty="0">
                <a:solidFill>
                  <a:srgbClr val="3366FF"/>
                </a:solidFill>
              </a:rPr>
              <a:t>pushed</a:t>
            </a:r>
            <a:r>
              <a:rPr lang="en-US" altLang="en-US" sz="2600" b="1" i="1" dirty="0"/>
              <a:t>, </a:t>
            </a:r>
            <a:r>
              <a:rPr lang="en-US" altLang="en-US" sz="2600" b="1" dirty="0"/>
              <a:t>onto the </a:t>
            </a:r>
            <a:r>
              <a:rPr lang="en-US" altLang="en-US" sz="2600" b="1" dirty="0">
                <a:solidFill>
                  <a:srgbClr val="3366FF"/>
                </a:solidFill>
              </a:rPr>
              <a:t>stack</a:t>
            </a:r>
            <a:r>
              <a:rPr lang="en-US" altLang="en-US" sz="2600" b="1" i="1" dirty="0"/>
              <a:t> </a:t>
            </a:r>
            <a:r>
              <a:rPr lang="en-US" altLang="en-US" sz="2600" b="1" dirty="0"/>
              <a:t>by the program and </a:t>
            </a:r>
            <a:r>
              <a:rPr lang="en-US" altLang="en-US" sz="2600" b="1" dirty="0">
                <a:solidFill>
                  <a:srgbClr val="3366FF"/>
                </a:solidFill>
              </a:rPr>
              <a:t>popped</a:t>
            </a:r>
            <a:r>
              <a:rPr lang="en-US" altLang="en-US" sz="2600" b="1" i="1" dirty="0"/>
              <a:t> </a:t>
            </a:r>
            <a:r>
              <a:rPr lang="en-US" altLang="en-US" sz="2600" b="1" dirty="0"/>
              <a:t>off the stack by the operating system</a:t>
            </a:r>
          </a:p>
          <a:p>
            <a:pPr lvl="1">
              <a:lnSpc>
                <a:spcPct val="90000"/>
              </a:lnSpc>
            </a:pPr>
            <a:endParaRPr lang="en-US" altLang="en-US" sz="2600" dirty="0"/>
          </a:p>
          <a:p>
            <a:pPr lvl="1">
              <a:lnSpc>
                <a:spcPct val="90000"/>
              </a:lnSpc>
            </a:pPr>
            <a:r>
              <a:rPr lang="en-US" altLang="en-US" sz="2600" dirty="0"/>
              <a:t>Block and stack methods do not limit the number or length of parameters being passed</a:t>
            </a:r>
          </a:p>
          <a:p>
            <a:pPr lvl="1">
              <a:lnSpc>
                <a:spcPct val="90000"/>
              </a:lnSpc>
            </a:pPr>
            <a:endParaRPr lang="en-US" altLang="en-US" dirty="0"/>
          </a:p>
        </p:txBody>
      </p:sp>
      <p:sp>
        <p:nvSpPr>
          <p:cNvPr id="2" name="Date Placeholder 1"/>
          <p:cNvSpPr>
            <a:spLocks noGrp="1"/>
          </p:cNvSpPr>
          <p:nvPr>
            <p:ph type="dt" sz="half" idx="10"/>
          </p:nvPr>
        </p:nvSpPr>
        <p:spPr/>
        <p:txBody>
          <a:bodyPr/>
          <a:lstStyle/>
          <a:p>
            <a:fld id="{B40E3EF0-02F7-4907-BB4E-90608F1043D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287</a:t>
            </a:fld>
            <a:endParaRPr lang="en-IN"/>
          </a:p>
        </p:txBody>
      </p:sp>
      <p:sp>
        <p:nvSpPr>
          <p:cNvPr id="5" name="Frame 4"/>
          <p:cNvSpPr/>
          <p:nvPr/>
        </p:nvSpPr>
        <p:spPr>
          <a:xfrm>
            <a:off x="179512" y="5085184"/>
            <a:ext cx="8712968" cy="8640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275224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Parameter Passing via Table</a:t>
            </a:r>
          </a:p>
        </p:txBody>
      </p:sp>
      <p:pic>
        <p:nvPicPr>
          <p:cNvPr id="21507"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65313"/>
            <a:ext cx="6573837"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27F805E-8884-4EA1-A5E1-CFA584C9807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288</a:t>
            </a:fld>
            <a:endParaRPr lang="en-IN"/>
          </a:p>
        </p:txBody>
      </p:sp>
    </p:spTree>
    <p:extLst>
      <p:ext uri="{BB962C8B-B14F-4D97-AF65-F5344CB8AC3E}">
        <p14:creationId xmlns:p14="http://schemas.microsoft.com/office/powerpoint/2010/main" val="39611465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73075" y="214313"/>
            <a:ext cx="8229600" cy="576262"/>
          </a:xfrm>
        </p:spPr>
        <p:txBody>
          <a:bodyPr>
            <a:normAutofit fontScale="90000"/>
          </a:bodyPr>
          <a:lstStyle/>
          <a:p>
            <a:pPr eaLnBrk="1" hangingPunct="1"/>
            <a:r>
              <a:rPr lang="en-US" altLang="en-US"/>
              <a:t>Types of System Calls</a:t>
            </a:r>
          </a:p>
        </p:txBody>
      </p:sp>
      <p:sp>
        <p:nvSpPr>
          <p:cNvPr id="22531" name="Rectangle 4"/>
          <p:cNvSpPr>
            <a:spLocks noGrp="1" noChangeArrowheads="1"/>
          </p:cNvSpPr>
          <p:nvPr>
            <p:ph type="body" idx="1"/>
          </p:nvPr>
        </p:nvSpPr>
        <p:spPr>
          <a:xfrm>
            <a:off x="854075" y="1138238"/>
            <a:ext cx="8229600" cy="4530725"/>
          </a:xfrm>
        </p:spPr>
        <p:txBody>
          <a:bodyPr>
            <a:normAutofit fontScale="85000" lnSpcReduction="20000"/>
          </a:bodyPr>
          <a:lstStyle/>
          <a:p>
            <a:r>
              <a:rPr lang="en-US" altLang="en-US" dirty="0"/>
              <a:t>Process control</a:t>
            </a:r>
          </a:p>
          <a:p>
            <a:pPr lvl="1"/>
            <a:r>
              <a:rPr lang="en-US" altLang="en-US" b="1" dirty="0"/>
              <a:t>create process, terminate process</a:t>
            </a:r>
          </a:p>
          <a:p>
            <a:pPr lvl="1"/>
            <a:r>
              <a:rPr lang="en-US" altLang="en-US" b="1" dirty="0"/>
              <a:t>end, abort</a:t>
            </a:r>
          </a:p>
          <a:p>
            <a:pPr lvl="1"/>
            <a:r>
              <a:rPr lang="en-US" altLang="en-US" dirty="0"/>
              <a:t>load, execute</a:t>
            </a:r>
          </a:p>
          <a:p>
            <a:pPr lvl="1"/>
            <a:r>
              <a:rPr lang="en-US" altLang="en-US" b="1" dirty="0"/>
              <a:t>get process attributes, set process attributes</a:t>
            </a:r>
          </a:p>
          <a:p>
            <a:pPr lvl="1"/>
            <a:r>
              <a:rPr lang="en-US" altLang="en-US" b="1"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3366FF"/>
                </a:solidFill>
              </a:rPr>
              <a:t>Debugger</a:t>
            </a:r>
            <a:r>
              <a:rPr lang="en-US" altLang="en-US" dirty="0"/>
              <a:t> for determining </a:t>
            </a:r>
            <a:r>
              <a:rPr lang="en-US" altLang="en-US" b="1" dirty="0">
                <a:solidFill>
                  <a:srgbClr val="3366FF"/>
                </a:solidFill>
              </a:rPr>
              <a:t>bugs, single step </a:t>
            </a:r>
            <a:r>
              <a:rPr lang="en-US" altLang="en-US" dirty="0"/>
              <a:t>execution</a:t>
            </a:r>
          </a:p>
          <a:p>
            <a:pPr lvl="1"/>
            <a:r>
              <a:rPr lang="en-US" altLang="en-US" b="1" dirty="0">
                <a:solidFill>
                  <a:srgbClr val="3366FF"/>
                </a:solidFill>
              </a:rPr>
              <a:t>Locks</a:t>
            </a:r>
            <a:r>
              <a:rPr lang="en-US" altLang="en-US" dirty="0"/>
              <a:t> for managing access to shared data between processes</a:t>
            </a:r>
          </a:p>
        </p:txBody>
      </p:sp>
      <p:sp>
        <p:nvSpPr>
          <p:cNvPr id="2" name="Date Placeholder 1"/>
          <p:cNvSpPr>
            <a:spLocks noGrp="1"/>
          </p:cNvSpPr>
          <p:nvPr>
            <p:ph type="dt" sz="half" idx="10"/>
          </p:nvPr>
        </p:nvSpPr>
        <p:spPr/>
        <p:txBody>
          <a:bodyPr/>
          <a:lstStyle/>
          <a:p>
            <a:fld id="{E7B52FAE-7FC9-40B2-BA5D-DB7052611E4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289</a:t>
            </a:fld>
            <a:endParaRPr lang="en-IN"/>
          </a:p>
        </p:txBody>
      </p:sp>
    </p:spTree>
    <p:extLst>
      <p:ext uri="{BB962C8B-B14F-4D97-AF65-F5344CB8AC3E}">
        <p14:creationId xmlns:p14="http://schemas.microsoft.com/office/powerpoint/2010/main" val="1616347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 y="116632"/>
            <a:ext cx="8229600" cy="274042"/>
          </a:xfrm>
        </p:spPr>
        <p:txBody>
          <a:bodyPr>
            <a:normAutofit fontScale="90000"/>
          </a:bodyPr>
          <a:lstStyle/>
          <a:p>
            <a:r>
              <a:rPr lang="en-IN" dirty="0"/>
              <a:t>Object file format</a:t>
            </a:r>
          </a:p>
        </p:txBody>
      </p:sp>
      <p:sp>
        <p:nvSpPr>
          <p:cNvPr id="3" name="Content Placeholder 2"/>
          <p:cNvSpPr>
            <a:spLocks noGrp="1"/>
          </p:cNvSpPr>
          <p:nvPr>
            <p:ph idx="1"/>
          </p:nvPr>
        </p:nvSpPr>
        <p:spPr/>
        <p:txBody>
          <a:bodyPr>
            <a:normAutofit/>
          </a:bodyPr>
          <a:lstStyle/>
          <a:p>
            <a:r>
              <a:rPr lang="en-IN" sz="2400" dirty="0"/>
              <a:t>Object file header describes the size and position of the other pieces of the file</a:t>
            </a:r>
          </a:p>
          <a:p>
            <a:r>
              <a:rPr lang="en-IN" sz="2400" dirty="0"/>
              <a:t>Text segment contains the machine instructions</a:t>
            </a:r>
          </a:p>
          <a:p>
            <a:r>
              <a:rPr lang="en-IN" sz="2400" dirty="0"/>
              <a:t>Data segment contains binary representation of data in assembly file</a:t>
            </a:r>
          </a:p>
          <a:p>
            <a:r>
              <a:rPr lang="en-IN" sz="2400" dirty="0"/>
              <a:t>Relocation info identifies instructions and data that depend on absolute addresses</a:t>
            </a:r>
          </a:p>
          <a:p>
            <a:r>
              <a:rPr lang="en-IN" sz="2400" dirty="0"/>
              <a:t>Symbol table associates addresses with external labels and lists unresolved references</a:t>
            </a:r>
          </a:p>
          <a:p>
            <a:r>
              <a:rPr lang="en-IN" sz="2400" dirty="0"/>
              <a:t>Debugging info</a:t>
            </a:r>
          </a:p>
        </p:txBody>
      </p:sp>
      <p:sp>
        <p:nvSpPr>
          <p:cNvPr id="4" name="Date Placeholder 3"/>
          <p:cNvSpPr>
            <a:spLocks noGrp="1"/>
          </p:cNvSpPr>
          <p:nvPr>
            <p:ph type="dt" sz="half" idx="10"/>
          </p:nvPr>
        </p:nvSpPr>
        <p:spPr/>
        <p:txBody>
          <a:bodyPr/>
          <a:lstStyle/>
          <a:p>
            <a:fld id="{5EC9B958-493E-4BA0-93B3-40899DA0EE08}"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a:t>
            </a:fld>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416824"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256064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Types of System Calls</a:t>
            </a:r>
          </a:p>
        </p:txBody>
      </p:sp>
      <p:sp>
        <p:nvSpPr>
          <p:cNvPr id="23555" name="Rectangle 4"/>
          <p:cNvSpPr>
            <a:spLocks noGrp="1" noChangeArrowheads="1"/>
          </p:cNvSpPr>
          <p:nvPr>
            <p:ph type="body" idx="1"/>
          </p:nvPr>
        </p:nvSpPr>
        <p:spPr/>
        <p:txBody>
          <a:bodyPr>
            <a:normAutofit/>
          </a:bodyPr>
          <a:lstStyle/>
          <a:p>
            <a:r>
              <a:rPr lang="en-US" altLang="en-US" sz="2800" dirty="0"/>
              <a:t>File management</a:t>
            </a:r>
          </a:p>
          <a:p>
            <a:pPr lvl="1"/>
            <a:r>
              <a:rPr lang="en-US" altLang="en-US" sz="2400" b="1" dirty="0"/>
              <a:t>create file, delete file</a:t>
            </a:r>
          </a:p>
          <a:p>
            <a:pPr lvl="1"/>
            <a:r>
              <a:rPr lang="en-US" altLang="en-US" sz="2400" b="1" dirty="0"/>
              <a:t>open, close file</a:t>
            </a:r>
          </a:p>
          <a:p>
            <a:pPr lvl="1"/>
            <a:r>
              <a:rPr lang="en-US" altLang="en-US" sz="2400" b="1" dirty="0"/>
              <a:t>read, write</a:t>
            </a:r>
            <a:r>
              <a:rPr lang="en-US" altLang="en-US" sz="2400" dirty="0"/>
              <a:t>, reposition</a:t>
            </a:r>
          </a:p>
          <a:p>
            <a:pPr lvl="1"/>
            <a:r>
              <a:rPr lang="en-US" altLang="en-US" sz="2400" b="1" dirty="0"/>
              <a:t>get and set file attributes</a:t>
            </a:r>
          </a:p>
          <a:p>
            <a:pPr marL="457200" lvl="1" indent="0">
              <a:buNone/>
            </a:pPr>
            <a:endParaRPr lang="en-US" altLang="en-US" sz="2400" b="1" dirty="0"/>
          </a:p>
        </p:txBody>
      </p:sp>
      <p:sp>
        <p:nvSpPr>
          <p:cNvPr id="2" name="Date Placeholder 1"/>
          <p:cNvSpPr>
            <a:spLocks noGrp="1"/>
          </p:cNvSpPr>
          <p:nvPr>
            <p:ph type="dt" sz="half" idx="10"/>
          </p:nvPr>
        </p:nvSpPr>
        <p:spPr/>
        <p:txBody>
          <a:bodyPr/>
          <a:lstStyle/>
          <a:p>
            <a:fld id="{F984D0C2-7162-45DA-A94A-13110B23DA7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290</a:t>
            </a:fld>
            <a:endParaRPr lang="en-IN"/>
          </a:p>
        </p:txBody>
      </p:sp>
    </p:spTree>
    <p:extLst>
      <p:ext uri="{BB962C8B-B14F-4D97-AF65-F5344CB8AC3E}">
        <p14:creationId xmlns:p14="http://schemas.microsoft.com/office/powerpoint/2010/main" val="12014193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Types of System Calls</a:t>
            </a:r>
          </a:p>
        </p:txBody>
      </p:sp>
      <p:sp>
        <p:nvSpPr>
          <p:cNvPr id="23555" name="Rectangle 4"/>
          <p:cNvSpPr>
            <a:spLocks noGrp="1" noChangeArrowheads="1"/>
          </p:cNvSpPr>
          <p:nvPr>
            <p:ph type="body" idx="1"/>
          </p:nvPr>
        </p:nvSpPr>
        <p:spPr/>
        <p:txBody>
          <a:bodyPr>
            <a:normAutofit/>
          </a:bodyPr>
          <a:lstStyle/>
          <a:p>
            <a:r>
              <a:rPr lang="en-US" altLang="en-US" sz="2800" dirty="0"/>
              <a:t>Device management</a:t>
            </a:r>
          </a:p>
          <a:p>
            <a:pPr lvl="1"/>
            <a:r>
              <a:rPr lang="en-US" altLang="en-US" sz="2400" b="1" dirty="0"/>
              <a:t>request device, release device</a:t>
            </a:r>
          </a:p>
          <a:p>
            <a:pPr lvl="1"/>
            <a:r>
              <a:rPr lang="en-US" altLang="en-US" sz="2400" b="1" dirty="0"/>
              <a:t>read, write</a:t>
            </a:r>
            <a:r>
              <a:rPr lang="en-US" altLang="en-US" sz="2400" dirty="0"/>
              <a:t>, reposition</a:t>
            </a:r>
          </a:p>
          <a:p>
            <a:pPr lvl="1"/>
            <a:r>
              <a:rPr lang="en-US" altLang="en-US" sz="2400" b="1" dirty="0"/>
              <a:t>get device attributes, set device </a:t>
            </a:r>
            <a:r>
              <a:rPr lang="en-US" altLang="en-US" sz="2400" dirty="0"/>
              <a:t>attributes</a:t>
            </a:r>
          </a:p>
          <a:p>
            <a:pPr lvl="1"/>
            <a:r>
              <a:rPr lang="en-US" altLang="en-US" sz="2400" b="1" dirty="0"/>
              <a:t>logically attach or detach devices</a:t>
            </a:r>
          </a:p>
          <a:p>
            <a:pPr lvl="1"/>
            <a:endParaRPr lang="en-US" altLang="en-US" dirty="0"/>
          </a:p>
        </p:txBody>
      </p:sp>
      <p:sp>
        <p:nvSpPr>
          <p:cNvPr id="2" name="Date Placeholder 1"/>
          <p:cNvSpPr>
            <a:spLocks noGrp="1"/>
          </p:cNvSpPr>
          <p:nvPr>
            <p:ph type="dt" sz="half" idx="10"/>
          </p:nvPr>
        </p:nvSpPr>
        <p:spPr/>
        <p:txBody>
          <a:bodyPr/>
          <a:lstStyle/>
          <a:p>
            <a:fld id="{BBD5821E-42C6-4A1A-8063-22F7B2C592B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291</a:t>
            </a:fld>
            <a:endParaRPr lang="en-IN"/>
          </a:p>
        </p:txBody>
      </p:sp>
    </p:spTree>
    <p:extLst>
      <p:ext uri="{BB962C8B-B14F-4D97-AF65-F5344CB8AC3E}">
        <p14:creationId xmlns:p14="http://schemas.microsoft.com/office/powerpoint/2010/main" val="28649614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normAutofit fontScale="90000"/>
          </a:bodyPr>
          <a:lstStyle/>
          <a:p>
            <a:pPr eaLnBrk="1" hangingPunct="1"/>
            <a:r>
              <a:rPr lang="en-US" altLang="en-US"/>
              <a:t>Types of System Calls (Cont.)</a:t>
            </a:r>
          </a:p>
        </p:txBody>
      </p:sp>
      <p:sp>
        <p:nvSpPr>
          <p:cNvPr id="24579" name="Rectangle 4"/>
          <p:cNvSpPr>
            <a:spLocks noGrp="1" noChangeArrowheads="1"/>
          </p:cNvSpPr>
          <p:nvPr>
            <p:ph type="body" idx="1"/>
          </p:nvPr>
        </p:nvSpPr>
        <p:spPr>
          <a:xfrm>
            <a:off x="806450" y="1233488"/>
            <a:ext cx="7234238" cy="4530725"/>
          </a:xfrm>
        </p:spPr>
        <p:txBody>
          <a:bodyPr>
            <a:normAutofit/>
          </a:bodyPr>
          <a:lstStyle/>
          <a:p>
            <a:r>
              <a:rPr lang="en-US" altLang="en-US" sz="2800" dirty="0"/>
              <a:t>Information maintenance</a:t>
            </a:r>
          </a:p>
          <a:p>
            <a:pPr lvl="1"/>
            <a:r>
              <a:rPr lang="en-US" altLang="en-US" sz="2400" b="1" dirty="0"/>
              <a:t>get time or date, set time or date</a:t>
            </a:r>
          </a:p>
          <a:p>
            <a:pPr lvl="1"/>
            <a:r>
              <a:rPr lang="en-US" altLang="en-US" sz="2400" dirty="0"/>
              <a:t>get system data, set system data</a:t>
            </a:r>
          </a:p>
          <a:p>
            <a:pPr lvl="1"/>
            <a:r>
              <a:rPr lang="en-US" altLang="en-US" sz="2400" b="1" dirty="0"/>
              <a:t>get and set process (process id), </a:t>
            </a:r>
            <a:r>
              <a:rPr lang="en-US" altLang="en-US" sz="2400" dirty="0"/>
              <a:t>file, or device attributes</a:t>
            </a:r>
          </a:p>
        </p:txBody>
      </p:sp>
      <p:sp>
        <p:nvSpPr>
          <p:cNvPr id="2" name="Date Placeholder 1"/>
          <p:cNvSpPr>
            <a:spLocks noGrp="1"/>
          </p:cNvSpPr>
          <p:nvPr>
            <p:ph type="dt" sz="half" idx="10"/>
          </p:nvPr>
        </p:nvSpPr>
        <p:spPr/>
        <p:txBody>
          <a:bodyPr/>
          <a:lstStyle/>
          <a:p>
            <a:fld id="{EE4A3AF9-9941-4B75-8EEC-691ED799849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292</a:t>
            </a:fld>
            <a:endParaRPr lang="en-IN"/>
          </a:p>
        </p:txBody>
      </p:sp>
    </p:spTree>
    <p:extLst>
      <p:ext uri="{BB962C8B-B14F-4D97-AF65-F5344CB8AC3E}">
        <p14:creationId xmlns:p14="http://schemas.microsoft.com/office/powerpoint/2010/main" val="41099089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normAutofit fontScale="90000"/>
          </a:bodyPr>
          <a:lstStyle/>
          <a:p>
            <a:pPr eaLnBrk="1" hangingPunct="1"/>
            <a:r>
              <a:rPr lang="en-US" altLang="en-US"/>
              <a:t>Types of System Calls (Cont.)</a:t>
            </a:r>
          </a:p>
        </p:txBody>
      </p:sp>
      <p:sp>
        <p:nvSpPr>
          <p:cNvPr id="24579" name="Rectangle 4"/>
          <p:cNvSpPr>
            <a:spLocks noGrp="1" noChangeArrowheads="1"/>
          </p:cNvSpPr>
          <p:nvPr>
            <p:ph type="body" idx="1"/>
          </p:nvPr>
        </p:nvSpPr>
        <p:spPr>
          <a:xfrm>
            <a:off x="806450" y="1233488"/>
            <a:ext cx="7234238" cy="4530725"/>
          </a:xfrm>
        </p:spPr>
        <p:txBody>
          <a:bodyPr>
            <a:normAutofit/>
          </a:bodyPr>
          <a:lstStyle/>
          <a:p>
            <a:r>
              <a:rPr lang="en-US" altLang="en-US" sz="2800" dirty="0"/>
              <a:t>Communications</a:t>
            </a:r>
          </a:p>
          <a:p>
            <a:pPr lvl="1"/>
            <a:r>
              <a:rPr lang="en-US" altLang="en-US" sz="2400" b="1" dirty="0"/>
              <a:t>create, delete communication connection</a:t>
            </a:r>
          </a:p>
          <a:p>
            <a:pPr lvl="1"/>
            <a:r>
              <a:rPr lang="en-US" altLang="en-US" sz="2400" b="1" dirty="0"/>
              <a:t>send, receive messages </a:t>
            </a:r>
          </a:p>
          <a:p>
            <a:pPr lvl="1"/>
            <a:r>
              <a:rPr lang="en-US" altLang="en-US" sz="2400" b="1" dirty="0"/>
              <a:t>If </a:t>
            </a:r>
            <a:r>
              <a:rPr lang="en-US" altLang="en-US" sz="2400" b="1" dirty="0">
                <a:solidFill>
                  <a:srgbClr val="3366FF"/>
                </a:solidFill>
              </a:rPr>
              <a:t>message passing model </a:t>
            </a:r>
            <a:r>
              <a:rPr lang="en-US" altLang="en-US" sz="2400" b="1" dirty="0"/>
              <a:t>to </a:t>
            </a:r>
            <a:r>
              <a:rPr lang="en-US" altLang="en-US" sz="2400" b="1" dirty="0">
                <a:solidFill>
                  <a:srgbClr val="3366FF"/>
                </a:solidFill>
              </a:rPr>
              <a:t>host name</a:t>
            </a:r>
            <a:r>
              <a:rPr lang="en-US" altLang="en-US" sz="2400" b="1" dirty="0"/>
              <a:t> or </a:t>
            </a:r>
            <a:r>
              <a:rPr lang="en-US" altLang="en-US" sz="2400" b="1" dirty="0">
                <a:solidFill>
                  <a:srgbClr val="3366FF"/>
                </a:solidFill>
              </a:rPr>
              <a:t>process name</a:t>
            </a:r>
          </a:p>
          <a:p>
            <a:pPr lvl="2"/>
            <a:r>
              <a:rPr lang="en-US" altLang="en-US" sz="2000" b="1" dirty="0"/>
              <a:t>From</a:t>
            </a:r>
            <a:r>
              <a:rPr lang="en-US" altLang="en-US" sz="2000" b="1" dirty="0">
                <a:solidFill>
                  <a:srgbClr val="3366FF"/>
                </a:solidFill>
              </a:rPr>
              <a:t> client </a:t>
            </a:r>
            <a:r>
              <a:rPr lang="en-US" altLang="en-US" sz="2000" b="1" dirty="0"/>
              <a:t>to</a:t>
            </a:r>
            <a:r>
              <a:rPr lang="en-US" altLang="en-US" sz="2000" b="1" dirty="0">
                <a:solidFill>
                  <a:srgbClr val="3366FF"/>
                </a:solidFill>
              </a:rPr>
              <a:t> server</a:t>
            </a:r>
          </a:p>
          <a:p>
            <a:pPr lvl="1"/>
            <a:r>
              <a:rPr lang="en-US" altLang="en-US" sz="2400" b="1" dirty="0">
                <a:solidFill>
                  <a:srgbClr val="3366FF"/>
                </a:solidFill>
              </a:rPr>
              <a:t>Shared-memory model </a:t>
            </a:r>
            <a:r>
              <a:rPr lang="en-US" altLang="en-US" sz="2400" b="1" dirty="0"/>
              <a:t>create and gain access to memory regions</a:t>
            </a:r>
          </a:p>
          <a:p>
            <a:pPr lvl="1"/>
            <a:r>
              <a:rPr lang="en-US" altLang="en-US" sz="2400" dirty="0"/>
              <a:t>transfer status information</a:t>
            </a:r>
          </a:p>
          <a:p>
            <a:pPr lvl="1"/>
            <a:r>
              <a:rPr lang="en-US" altLang="en-US" sz="2400" dirty="0"/>
              <a:t>attach and detach remote devices</a:t>
            </a:r>
          </a:p>
        </p:txBody>
      </p:sp>
      <p:sp>
        <p:nvSpPr>
          <p:cNvPr id="2" name="Date Placeholder 1"/>
          <p:cNvSpPr>
            <a:spLocks noGrp="1"/>
          </p:cNvSpPr>
          <p:nvPr>
            <p:ph type="dt" sz="half" idx="10"/>
          </p:nvPr>
        </p:nvSpPr>
        <p:spPr/>
        <p:txBody>
          <a:bodyPr/>
          <a:lstStyle/>
          <a:p>
            <a:fld id="{6D4C0F17-9618-4C08-9753-EB805269B78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293</a:t>
            </a:fld>
            <a:endParaRPr lang="en-IN"/>
          </a:p>
        </p:txBody>
      </p:sp>
    </p:spTree>
    <p:extLst>
      <p:ext uri="{BB962C8B-B14F-4D97-AF65-F5344CB8AC3E}">
        <p14:creationId xmlns:p14="http://schemas.microsoft.com/office/powerpoint/2010/main" val="267026448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04825" y="198438"/>
            <a:ext cx="8229600" cy="576262"/>
          </a:xfrm>
        </p:spPr>
        <p:txBody>
          <a:bodyPr>
            <a:normAutofit fontScale="90000"/>
          </a:bodyPr>
          <a:lstStyle/>
          <a:p>
            <a:pPr eaLnBrk="1" hangingPunct="1"/>
            <a:r>
              <a:rPr lang="en-US" altLang="en-US"/>
              <a:t>Types of System Calls (Cont.)</a:t>
            </a:r>
          </a:p>
        </p:txBody>
      </p:sp>
      <p:sp>
        <p:nvSpPr>
          <p:cNvPr id="25603" name="Rectangle 4"/>
          <p:cNvSpPr>
            <a:spLocks noGrp="1" noChangeArrowheads="1"/>
          </p:cNvSpPr>
          <p:nvPr>
            <p:ph type="body" idx="1"/>
          </p:nvPr>
        </p:nvSpPr>
        <p:spPr/>
        <p:txBody>
          <a:bodyPr>
            <a:normAutofit/>
          </a:bodyPr>
          <a:lstStyle/>
          <a:p>
            <a:r>
              <a:rPr lang="en-US" altLang="en-US" sz="2800" dirty="0"/>
              <a:t>Protection</a:t>
            </a:r>
          </a:p>
          <a:p>
            <a:pPr lvl="1"/>
            <a:r>
              <a:rPr lang="en-US" altLang="en-US" sz="2400" b="1" dirty="0"/>
              <a:t>Control access to resources</a:t>
            </a:r>
          </a:p>
          <a:p>
            <a:pPr lvl="1"/>
            <a:r>
              <a:rPr lang="en-US" altLang="en-US" sz="2400" b="1" dirty="0"/>
              <a:t>Get and set permissions</a:t>
            </a:r>
          </a:p>
          <a:p>
            <a:pPr lvl="1"/>
            <a:r>
              <a:rPr lang="en-US" altLang="en-US" sz="2400" dirty="0"/>
              <a:t>Allow and deny user access</a:t>
            </a:r>
          </a:p>
          <a:p>
            <a:pPr lvl="1"/>
            <a:endParaRPr lang="en-US" altLang="en-US" sz="2400" dirty="0"/>
          </a:p>
        </p:txBody>
      </p:sp>
      <p:sp>
        <p:nvSpPr>
          <p:cNvPr id="2" name="Date Placeholder 1"/>
          <p:cNvSpPr>
            <a:spLocks noGrp="1"/>
          </p:cNvSpPr>
          <p:nvPr>
            <p:ph type="dt" sz="half" idx="10"/>
          </p:nvPr>
        </p:nvSpPr>
        <p:spPr/>
        <p:txBody>
          <a:bodyPr/>
          <a:lstStyle/>
          <a:p>
            <a:fld id="{80DD2303-FAC1-4D89-AFA3-C1524515627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294</a:t>
            </a:fld>
            <a:endParaRPr lang="en-IN"/>
          </a:p>
        </p:txBody>
      </p:sp>
    </p:spTree>
    <p:extLst>
      <p:ext uri="{BB962C8B-B14F-4D97-AF65-F5344CB8AC3E}">
        <p14:creationId xmlns:p14="http://schemas.microsoft.com/office/powerpoint/2010/main" val="39431530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79513" y="106363"/>
            <a:ext cx="7648575" cy="576262"/>
          </a:xfrm>
        </p:spPr>
        <p:txBody>
          <a:bodyPr/>
          <a:lstStyle/>
          <a:p>
            <a:pPr eaLnBrk="1" hangingPunct="1"/>
            <a:r>
              <a:rPr lang="en-US" altLang="en-US" sz="2400"/>
              <a:t>Examples of Windows and  Unix System Calls</a:t>
            </a:r>
          </a:p>
        </p:txBody>
      </p:sp>
      <p:pic>
        <p:nvPicPr>
          <p:cNvPr id="26627" name="Picture 6" descr="OS8-p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6712"/>
            <a:ext cx="91440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B6A3E7C-8BDC-4E47-AC88-8BC64EEE936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295</a:t>
            </a:fld>
            <a:endParaRPr lang="en-IN"/>
          </a:p>
        </p:txBody>
      </p:sp>
      <p:sp>
        <p:nvSpPr>
          <p:cNvPr id="5" name="Rectangle 4"/>
          <p:cNvSpPr/>
          <p:nvPr/>
        </p:nvSpPr>
        <p:spPr>
          <a:xfrm>
            <a:off x="179512" y="1124744"/>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8" name="Rectangle 7"/>
          <p:cNvSpPr/>
          <p:nvPr/>
        </p:nvSpPr>
        <p:spPr>
          <a:xfrm>
            <a:off x="107504" y="3789040"/>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9" name="Rectangle 8"/>
          <p:cNvSpPr/>
          <p:nvPr/>
        </p:nvSpPr>
        <p:spPr>
          <a:xfrm>
            <a:off x="179512" y="5445224"/>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08271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Layered File System</a:t>
            </a:r>
            <a:endParaRPr lang="en-IN" dirty="0"/>
          </a:p>
        </p:txBody>
      </p:sp>
      <p:sp>
        <p:nvSpPr>
          <p:cNvPr id="4" name="Date Placeholder 3"/>
          <p:cNvSpPr>
            <a:spLocks noGrp="1"/>
          </p:cNvSpPr>
          <p:nvPr>
            <p:ph type="dt" sz="half" idx="10"/>
          </p:nvPr>
        </p:nvSpPr>
        <p:spPr/>
        <p:txBody>
          <a:bodyPr/>
          <a:lstStyle/>
          <a:p>
            <a:fld id="{5A565D83-2E05-42DE-B037-71C6E5E595A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296</a:t>
            </a:fld>
            <a:endParaRPr lang="en-IN"/>
          </a:p>
        </p:txBody>
      </p:sp>
      <p:pic>
        <p:nvPicPr>
          <p:cNvPr id="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8053" y="1600200"/>
            <a:ext cx="244789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419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Device Drivers</a:t>
            </a:r>
          </a:p>
        </p:txBody>
      </p:sp>
      <p:sp>
        <p:nvSpPr>
          <p:cNvPr id="3" name="Content Placeholder 2"/>
          <p:cNvSpPr>
            <a:spLocks noGrp="1"/>
          </p:cNvSpPr>
          <p:nvPr>
            <p:ph idx="1"/>
          </p:nvPr>
        </p:nvSpPr>
        <p:spPr/>
        <p:txBody>
          <a:bodyPr>
            <a:normAutofit/>
          </a:bodyPr>
          <a:lstStyle/>
          <a:p>
            <a:r>
              <a:rPr lang="en-US" altLang="en-US" sz="2400" b="1" dirty="0">
                <a:solidFill>
                  <a:srgbClr val="3366FF"/>
                </a:solidFill>
              </a:rPr>
              <a:t>Device drivers </a:t>
            </a:r>
            <a:r>
              <a:rPr lang="en-US" altLang="en-US" sz="2400" dirty="0"/>
              <a:t>manage I/O devices at the I/O control layer</a:t>
            </a:r>
          </a:p>
          <a:p>
            <a:endParaRPr lang="en-IN" sz="2400" dirty="0"/>
          </a:p>
          <a:p>
            <a:r>
              <a:rPr lang="en-US" altLang="en-US" sz="2400" b="1" dirty="0">
                <a:solidFill>
                  <a:srgbClr val="3366FF"/>
                </a:solidFill>
              </a:rPr>
              <a:t>Device driver</a:t>
            </a:r>
            <a:r>
              <a:rPr lang="en-US" altLang="en-US" sz="2400" dirty="0">
                <a:solidFill>
                  <a:srgbClr val="3366FF"/>
                </a:solidFill>
              </a:rPr>
              <a:t> </a:t>
            </a:r>
            <a:r>
              <a:rPr lang="en-US" altLang="en-US" sz="2400" dirty="0"/>
              <a:t>controls the physical device </a:t>
            </a:r>
          </a:p>
          <a:p>
            <a:endParaRPr lang="en-IN" sz="2400" dirty="0"/>
          </a:p>
          <a:p>
            <a:r>
              <a:rPr lang="en-IN" sz="2400" dirty="0"/>
              <a:t>The I/O control consists of </a:t>
            </a:r>
          </a:p>
          <a:p>
            <a:pPr lvl="1"/>
            <a:r>
              <a:rPr lang="en-IN" sz="2000" dirty="0"/>
              <a:t>device drivers and </a:t>
            </a:r>
          </a:p>
          <a:p>
            <a:pPr lvl="1"/>
            <a:r>
              <a:rPr lang="en-IN" sz="2000" dirty="0"/>
              <a:t>interrupt handlers </a:t>
            </a:r>
          </a:p>
          <a:p>
            <a:pPr lvl="1"/>
            <a:r>
              <a:rPr lang="en-IN" sz="2000" dirty="0"/>
              <a:t>to transfer information between the main memory and the disk system. </a:t>
            </a:r>
          </a:p>
          <a:p>
            <a:endParaRPr lang="en-IN" sz="2400" dirty="0"/>
          </a:p>
        </p:txBody>
      </p:sp>
      <p:sp>
        <p:nvSpPr>
          <p:cNvPr id="4" name="Date Placeholder 3"/>
          <p:cNvSpPr>
            <a:spLocks noGrp="1"/>
          </p:cNvSpPr>
          <p:nvPr>
            <p:ph type="dt" sz="half" idx="10"/>
          </p:nvPr>
        </p:nvSpPr>
        <p:spPr/>
        <p:txBody>
          <a:bodyPr/>
          <a:lstStyle/>
          <a:p>
            <a:fld id="{61CCC2BC-84E2-4BC2-928A-665465B90386}"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297</a:t>
            </a:fld>
            <a:endParaRPr lang="en-IN"/>
          </a:p>
        </p:txBody>
      </p:sp>
    </p:spTree>
    <p:extLst>
      <p:ext uri="{BB962C8B-B14F-4D97-AF65-F5344CB8AC3E}">
        <p14:creationId xmlns:p14="http://schemas.microsoft.com/office/powerpoint/2010/main" val="240467247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Device Drivers</a:t>
            </a:r>
          </a:p>
        </p:txBody>
      </p:sp>
      <p:sp>
        <p:nvSpPr>
          <p:cNvPr id="3" name="Content Placeholder 2"/>
          <p:cNvSpPr>
            <a:spLocks noGrp="1"/>
          </p:cNvSpPr>
          <p:nvPr>
            <p:ph idx="1"/>
          </p:nvPr>
        </p:nvSpPr>
        <p:spPr/>
        <p:txBody>
          <a:bodyPr>
            <a:normAutofit/>
          </a:bodyPr>
          <a:lstStyle/>
          <a:p>
            <a:r>
              <a:rPr lang="en-IN" sz="2400" dirty="0"/>
              <a:t>A device driver </a:t>
            </a:r>
          </a:p>
          <a:p>
            <a:pPr lvl="1"/>
            <a:r>
              <a:rPr lang="en-IN" sz="2400" dirty="0"/>
              <a:t>can be thought of as a translator.</a:t>
            </a:r>
          </a:p>
          <a:p>
            <a:pPr lvl="1"/>
            <a:r>
              <a:rPr lang="en-IN" sz="2400" b="1" dirty="0"/>
              <a:t>Its input consists of high level commands such as </a:t>
            </a:r>
            <a:r>
              <a:rPr lang="en-IN" sz="2400" b="1" dirty="0">
                <a:solidFill>
                  <a:schemeClr val="accent1"/>
                </a:solidFill>
              </a:rPr>
              <a:t>“retrieve block 123”</a:t>
            </a:r>
          </a:p>
          <a:p>
            <a:pPr lvl="1"/>
            <a:r>
              <a:rPr lang="en-US" altLang="en-US" sz="2400" b="1" dirty="0"/>
              <a:t>Given commands like </a:t>
            </a:r>
            <a:r>
              <a:rPr lang="ja-JP" altLang="en-US" sz="2400" b="1" dirty="0">
                <a:solidFill>
                  <a:schemeClr val="accent1"/>
                </a:solidFill>
              </a:rPr>
              <a:t>“</a:t>
            </a:r>
            <a:r>
              <a:rPr lang="en-US" altLang="ja-JP" sz="2400" b="1" dirty="0">
                <a:solidFill>
                  <a:schemeClr val="accent1"/>
                </a:solidFill>
              </a:rPr>
              <a:t>read drive1, cylinder 72, track 2, sector 10, into memory location 1060</a:t>
            </a:r>
            <a:r>
              <a:rPr lang="ja-JP" altLang="en-US" sz="2400" b="1" dirty="0">
                <a:solidFill>
                  <a:schemeClr val="accent1"/>
                </a:solidFill>
              </a:rPr>
              <a:t>”</a:t>
            </a:r>
            <a:r>
              <a:rPr lang="en-US" altLang="ja-JP" sz="2400" b="1" dirty="0">
                <a:solidFill>
                  <a:schemeClr val="accent1"/>
                </a:solidFill>
              </a:rPr>
              <a:t> </a:t>
            </a:r>
          </a:p>
          <a:p>
            <a:pPr lvl="1"/>
            <a:r>
              <a:rPr lang="en-US" altLang="ja-JP" sz="2400" b="1" dirty="0"/>
              <a:t>outputs low-level hardware specific commands to hardware controller</a:t>
            </a:r>
            <a:endParaRPr lang="en-US" altLang="ja-JP" sz="2400" b="1" dirty="0">
              <a:solidFill>
                <a:srgbClr val="3366FF"/>
              </a:solidFill>
            </a:endParaRPr>
          </a:p>
          <a:p>
            <a:endParaRPr lang="en-IN" sz="2400" dirty="0"/>
          </a:p>
        </p:txBody>
      </p:sp>
      <p:sp>
        <p:nvSpPr>
          <p:cNvPr id="4" name="Date Placeholder 3"/>
          <p:cNvSpPr>
            <a:spLocks noGrp="1"/>
          </p:cNvSpPr>
          <p:nvPr>
            <p:ph type="dt" sz="half" idx="10"/>
          </p:nvPr>
        </p:nvSpPr>
        <p:spPr/>
        <p:txBody>
          <a:bodyPr/>
          <a:lstStyle/>
          <a:p>
            <a:fld id="{2F7A2074-6C60-4B8E-99F7-50D34520AFF9}"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298</a:t>
            </a:fld>
            <a:endParaRPr lang="en-IN"/>
          </a:p>
        </p:txBody>
      </p:sp>
    </p:spTree>
    <p:extLst>
      <p:ext uri="{BB962C8B-B14F-4D97-AF65-F5344CB8AC3E}">
        <p14:creationId xmlns:p14="http://schemas.microsoft.com/office/powerpoint/2010/main" val="13815204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274042"/>
          </a:xfrm>
        </p:spPr>
        <p:txBody>
          <a:bodyPr>
            <a:normAutofit fontScale="90000"/>
          </a:bodyPr>
          <a:lstStyle/>
          <a:p>
            <a:r>
              <a:rPr lang="en-IN" dirty="0"/>
              <a:t>Device Drivers</a:t>
            </a:r>
          </a:p>
        </p:txBody>
      </p:sp>
      <p:sp>
        <p:nvSpPr>
          <p:cNvPr id="3" name="Content Placeholder 2"/>
          <p:cNvSpPr>
            <a:spLocks noGrp="1"/>
          </p:cNvSpPr>
          <p:nvPr>
            <p:ph idx="1"/>
          </p:nvPr>
        </p:nvSpPr>
        <p:spPr>
          <a:xfrm>
            <a:off x="157808" y="404664"/>
            <a:ext cx="5760640" cy="4525963"/>
          </a:xfrm>
        </p:spPr>
        <p:txBody>
          <a:bodyPr>
            <a:noAutofit/>
          </a:bodyPr>
          <a:lstStyle/>
          <a:p>
            <a:r>
              <a:rPr lang="en-IN" sz="2400" dirty="0"/>
              <a:t>Its output consists of </a:t>
            </a:r>
          </a:p>
          <a:p>
            <a:pPr lvl="1"/>
            <a:r>
              <a:rPr lang="en-IN" sz="2400" b="1" dirty="0"/>
              <a:t>low level hardware specific instructions </a:t>
            </a:r>
          </a:p>
          <a:p>
            <a:pPr lvl="1"/>
            <a:r>
              <a:rPr lang="en-IN" sz="2400" b="1" dirty="0"/>
              <a:t>that are used by the hardware controller</a:t>
            </a:r>
            <a:r>
              <a:rPr lang="en-IN" sz="2400" dirty="0"/>
              <a:t> </a:t>
            </a:r>
          </a:p>
          <a:p>
            <a:pPr lvl="1"/>
            <a:r>
              <a:rPr lang="en-IN" sz="2400" dirty="0"/>
              <a:t>which interfaces I/O device to the rest of the system.</a:t>
            </a:r>
          </a:p>
          <a:p>
            <a:r>
              <a:rPr lang="en-IN" sz="2400" dirty="0"/>
              <a:t>The device driver </a:t>
            </a:r>
          </a:p>
          <a:p>
            <a:pPr lvl="1"/>
            <a:r>
              <a:rPr lang="en-IN" sz="2400" b="1" dirty="0"/>
              <a:t>writes specific bit patterns </a:t>
            </a:r>
          </a:p>
          <a:p>
            <a:pPr lvl="1"/>
            <a:r>
              <a:rPr lang="en-IN" sz="2400" b="1" dirty="0"/>
              <a:t>to special locations in the I/o controller’s memory </a:t>
            </a:r>
          </a:p>
          <a:p>
            <a:pPr lvl="1"/>
            <a:r>
              <a:rPr lang="en-IN" sz="2400" dirty="0"/>
              <a:t>to tell the controller on </a:t>
            </a:r>
            <a:r>
              <a:rPr lang="en-IN" sz="2400" dirty="0">
                <a:solidFill>
                  <a:schemeClr val="accent1"/>
                </a:solidFill>
              </a:rPr>
              <a:t>which device location to act and</a:t>
            </a:r>
          </a:p>
          <a:p>
            <a:pPr lvl="1"/>
            <a:r>
              <a:rPr lang="en-IN" sz="2400" dirty="0">
                <a:solidFill>
                  <a:schemeClr val="accent1"/>
                </a:solidFill>
              </a:rPr>
              <a:t>what actions to take.</a:t>
            </a:r>
          </a:p>
        </p:txBody>
      </p:sp>
      <p:sp>
        <p:nvSpPr>
          <p:cNvPr id="4" name="Date Placeholder 3"/>
          <p:cNvSpPr>
            <a:spLocks noGrp="1"/>
          </p:cNvSpPr>
          <p:nvPr>
            <p:ph type="dt" sz="half" idx="10"/>
          </p:nvPr>
        </p:nvSpPr>
        <p:spPr/>
        <p:txBody>
          <a:bodyPr/>
          <a:lstStyle/>
          <a:p>
            <a:fld id="{510C6141-116E-4674-9203-A7B6CC82508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299</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268760"/>
            <a:ext cx="3024336" cy="44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801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90066"/>
          </a:xfrm>
        </p:spPr>
        <p:txBody>
          <a:bodyPr>
            <a:noAutofit/>
          </a:bodyPr>
          <a:lstStyle/>
          <a:p>
            <a:r>
              <a:rPr lang="en-IN" sz="3600" dirty="0"/>
              <a:t>System programming</a:t>
            </a:r>
          </a:p>
        </p:txBody>
      </p:sp>
      <p:sp>
        <p:nvSpPr>
          <p:cNvPr id="3" name="Content Placeholder 2"/>
          <p:cNvSpPr>
            <a:spLocks noGrp="1"/>
          </p:cNvSpPr>
          <p:nvPr>
            <p:ph idx="1"/>
          </p:nvPr>
        </p:nvSpPr>
        <p:spPr>
          <a:xfrm>
            <a:off x="467544" y="764704"/>
            <a:ext cx="8229600" cy="4525963"/>
          </a:xfrm>
        </p:spPr>
        <p:txBody>
          <a:bodyPr>
            <a:normAutofit/>
          </a:bodyPr>
          <a:lstStyle/>
          <a:p>
            <a:r>
              <a:rPr lang="en-IN" sz="2000" dirty="0"/>
              <a:t>According to Computer Hierarchy, one which comes at last is Hardware. Then it is System Programs, and finally Application Programs. </a:t>
            </a:r>
          </a:p>
          <a:p>
            <a:endParaRPr lang="en-IN" sz="2000" dirty="0"/>
          </a:p>
          <a:p>
            <a:r>
              <a:rPr lang="en-IN" sz="2000" dirty="0"/>
              <a:t>System software serves as the </a:t>
            </a:r>
            <a:r>
              <a:rPr lang="en-IN" sz="2000" b="1" dirty="0"/>
              <a:t>interface between the hardware and the end users.</a:t>
            </a:r>
            <a:endParaRPr lang="en-IN" sz="2000" dirty="0"/>
          </a:p>
          <a:p>
            <a:endParaRPr lang="en-IN" sz="2000" dirty="0"/>
          </a:p>
        </p:txBody>
      </p:sp>
      <p:sp>
        <p:nvSpPr>
          <p:cNvPr id="4" name="Date Placeholder 3"/>
          <p:cNvSpPr>
            <a:spLocks noGrp="1"/>
          </p:cNvSpPr>
          <p:nvPr>
            <p:ph type="dt" sz="half" idx="10"/>
          </p:nvPr>
        </p:nvSpPr>
        <p:spPr/>
        <p:txBody>
          <a:bodyPr/>
          <a:lstStyle/>
          <a:p>
            <a:fld id="{BE8F5927-92B7-4A31-8D7B-74F64A8214D4}"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a:t>
            </a:fld>
            <a:endParaRPr lang="en-IN"/>
          </a:p>
        </p:txBody>
      </p:sp>
      <p:pic>
        <p:nvPicPr>
          <p:cNvPr id="1026" name="Picture 2"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789040"/>
            <a:ext cx="5610225" cy="271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304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Interpreter</a:t>
            </a:r>
            <a:endParaRPr lang="en-IN" dirty="0"/>
          </a:p>
        </p:txBody>
      </p:sp>
      <p:sp>
        <p:nvSpPr>
          <p:cNvPr id="3" name="Content Placeholder 2"/>
          <p:cNvSpPr>
            <a:spLocks noGrp="1"/>
          </p:cNvSpPr>
          <p:nvPr>
            <p:ph idx="1"/>
          </p:nvPr>
        </p:nvSpPr>
        <p:spPr/>
        <p:txBody>
          <a:bodyPr>
            <a:normAutofit/>
          </a:bodyPr>
          <a:lstStyle/>
          <a:p>
            <a:r>
              <a:rPr lang="en-IN" sz="2400" dirty="0"/>
              <a:t>An interpreter, like a compiler, </a:t>
            </a:r>
            <a:r>
              <a:rPr lang="en-IN" sz="2400" b="1" u="sng" dirty="0"/>
              <a:t>translates high-level language into low-level machine language. </a:t>
            </a:r>
          </a:p>
          <a:p>
            <a:endParaRPr lang="en-IN" sz="2400" dirty="0"/>
          </a:p>
        </p:txBody>
      </p:sp>
      <p:sp>
        <p:nvSpPr>
          <p:cNvPr id="4" name="Date Placeholder 3"/>
          <p:cNvSpPr>
            <a:spLocks noGrp="1"/>
          </p:cNvSpPr>
          <p:nvPr>
            <p:ph type="dt" sz="half" idx="10"/>
          </p:nvPr>
        </p:nvSpPr>
        <p:spPr/>
        <p:txBody>
          <a:bodyPr/>
          <a:lstStyle/>
          <a:p>
            <a:fld id="{2F68F2A5-D38F-4227-B68D-3A54277C5B0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a:t>
            </a:fld>
            <a:endParaRPr lang="en-IN"/>
          </a:p>
        </p:txBody>
      </p:sp>
    </p:spTree>
    <p:extLst>
      <p:ext uri="{BB962C8B-B14F-4D97-AF65-F5344CB8AC3E}">
        <p14:creationId xmlns:p14="http://schemas.microsoft.com/office/powerpoint/2010/main" val="94931739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92274"/>
            <a:ext cx="5040560" cy="4525963"/>
          </a:xfrm>
        </p:spPr>
        <p:txBody>
          <a:bodyPr>
            <a:normAutofit/>
          </a:bodyPr>
          <a:lstStyle/>
          <a:p>
            <a:r>
              <a:rPr lang="en-IN" sz="2400" dirty="0"/>
              <a:t>Device drivers are </a:t>
            </a:r>
          </a:p>
          <a:p>
            <a:pPr lvl="1"/>
            <a:r>
              <a:rPr lang="en-IN" sz="2400" b="1" dirty="0"/>
              <a:t>software modules that can be plugged into an OS to handle a particular device. </a:t>
            </a:r>
          </a:p>
          <a:p>
            <a:endParaRPr lang="en-IN" sz="2400" dirty="0"/>
          </a:p>
          <a:p>
            <a:r>
              <a:rPr lang="en-IN" sz="2400" dirty="0"/>
              <a:t>Operating System takes help from </a:t>
            </a:r>
          </a:p>
          <a:p>
            <a:pPr lvl="1"/>
            <a:r>
              <a:rPr lang="en-IN" sz="2400" dirty="0"/>
              <a:t>device drivers to handle all I/O devices.</a:t>
            </a:r>
          </a:p>
          <a:p>
            <a:endParaRPr lang="en-IN" sz="2400" dirty="0"/>
          </a:p>
        </p:txBody>
      </p:sp>
      <p:sp>
        <p:nvSpPr>
          <p:cNvPr id="4" name="Date Placeholder 3"/>
          <p:cNvSpPr>
            <a:spLocks noGrp="1"/>
          </p:cNvSpPr>
          <p:nvPr>
            <p:ph type="dt" sz="half" idx="10"/>
          </p:nvPr>
        </p:nvSpPr>
        <p:spPr/>
        <p:txBody>
          <a:bodyPr/>
          <a:lstStyle/>
          <a:p>
            <a:fld id="{41359372-6811-4161-8B04-E9566AD33C7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300</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dirty="0"/>
              <a:t>Device Drivers</a:t>
            </a:r>
          </a:p>
        </p:txBody>
      </p:sp>
      <p:sp>
        <p:nvSpPr>
          <p:cNvPr id="8" name="Rectangle 7"/>
          <p:cNvSpPr/>
          <p:nvPr/>
        </p:nvSpPr>
        <p:spPr>
          <a:xfrm>
            <a:off x="395536" y="6145559"/>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496" y="1123794"/>
            <a:ext cx="3024336" cy="44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539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2" y="1279301"/>
            <a:ext cx="4258816" cy="4525963"/>
          </a:xfrm>
        </p:spPr>
        <p:txBody>
          <a:bodyPr>
            <a:normAutofit/>
          </a:bodyPr>
          <a:lstStyle/>
          <a:p>
            <a:r>
              <a:rPr lang="en-IN" sz="2400" dirty="0"/>
              <a:t>The Device Controller works like </a:t>
            </a:r>
          </a:p>
          <a:p>
            <a:pPr lvl="1"/>
            <a:r>
              <a:rPr lang="en-IN" sz="2400" b="1" dirty="0"/>
              <a:t>an interface between a device and a device driver</a:t>
            </a:r>
            <a:r>
              <a:rPr lang="en-IN" sz="2400" dirty="0"/>
              <a:t>. </a:t>
            </a:r>
          </a:p>
          <a:p>
            <a:endParaRPr lang="en-IN" sz="2400" dirty="0"/>
          </a:p>
          <a:p>
            <a:r>
              <a:rPr lang="en-IN" sz="2400" b="1" dirty="0"/>
              <a:t>There is always a device controller and a device driver </a:t>
            </a:r>
          </a:p>
          <a:p>
            <a:pPr lvl="1"/>
            <a:r>
              <a:rPr lang="en-IN" sz="2400" dirty="0"/>
              <a:t>for each device to communicate with the Operating Systems. </a:t>
            </a:r>
          </a:p>
        </p:txBody>
      </p:sp>
      <p:sp>
        <p:nvSpPr>
          <p:cNvPr id="4" name="Date Placeholder 3"/>
          <p:cNvSpPr>
            <a:spLocks noGrp="1"/>
          </p:cNvSpPr>
          <p:nvPr>
            <p:ph type="dt" sz="half" idx="10"/>
          </p:nvPr>
        </p:nvSpPr>
        <p:spPr/>
        <p:txBody>
          <a:bodyPr/>
          <a:lstStyle/>
          <a:p>
            <a:fld id="{8236F663-98BD-4129-A2FA-3BE674A9ABF4}"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301</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a:t>Device Controllers</a:t>
            </a:r>
            <a:endParaRPr lang="en-IN" sz="3200" dirty="0"/>
          </a:p>
        </p:txBody>
      </p:sp>
      <p:sp>
        <p:nvSpPr>
          <p:cNvPr id="8" name="Rectangle 7"/>
          <p:cNvSpPr/>
          <p:nvPr/>
        </p:nvSpPr>
        <p:spPr>
          <a:xfrm>
            <a:off x="395536" y="6145559"/>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09" t="4146" r="24218" b="28007"/>
          <a:stretch/>
        </p:blipFill>
        <p:spPr bwMode="auto">
          <a:xfrm>
            <a:off x="4572000" y="1556792"/>
            <a:ext cx="4392488"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32937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200" b="1" dirty="0"/>
              <a:t>Device Controllers</a:t>
            </a:r>
            <a:endParaRPr lang="en-IN" sz="3200" dirty="0"/>
          </a:p>
        </p:txBody>
      </p:sp>
      <p:sp>
        <p:nvSpPr>
          <p:cNvPr id="3" name="Content Placeholder 2"/>
          <p:cNvSpPr>
            <a:spLocks noGrp="1"/>
          </p:cNvSpPr>
          <p:nvPr>
            <p:ph idx="1"/>
          </p:nvPr>
        </p:nvSpPr>
        <p:spPr/>
        <p:txBody>
          <a:bodyPr>
            <a:normAutofit/>
          </a:bodyPr>
          <a:lstStyle/>
          <a:p>
            <a:endParaRPr lang="en-IN" sz="2400" dirty="0"/>
          </a:p>
          <a:p>
            <a:r>
              <a:rPr lang="en-IN" sz="2400" dirty="0"/>
              <a:t>I/O units (Keyboard, mouse, printer, etc.) typically consist of </a:t>
            </a:r>
          </a:p>
          <a:p>
            <a:pPr lvl="1"/>
            <a:r>
              <a:rPr lang="en-IN" sz="2400" b="1" dirty="0"/>
              <a:t>a mechanical component and </a:t>
            </a:r>
          </a:p>
          <a:p>
            <a:pPr lvl="1"/>
            <a:r>
              <a:rPr lang="en-IN" sz="2400" b="1" dirty="0"/>
              <a:t>an electronic component </a:t>
            </a:r>
          </a:p>
          <a:p>
            <a:pPr lvl="1"/>
            <a:r>
              <a:rPr lang="en-IN" sz="2400" b="1" dirty="0"/>
              <a:t>where electronic component is called the device controller.</a:t>
            </a:r>
          </a:p>
          <a:p>
            <a:endParaRPr lang="en-IN" sz="2400" b="1" dirty="0"/>
          </a:p>
          <a:p>
            <a:endParaRPr lang="en-IN" b="1" dirty="0"/>
          </a:p>
        </p:txBody>
      </p:sp>
      <p:sp>
        <p:nvSpPr>
          <p:cNvPr id="4" name="Date Placeholder 3"/>
          <p:cNvSpPr>
            <a:spLocks noGrp="1"/>
          </p:cNvSpPr>
          <p:nvPr>
            <p:ph type="dt" sz="half" idx="10"/>
          </p:nvPr>
        </p:nvSpPr>
        <p:spPr/>
        <p:txBody>
          <a:bodyPr/>
          <a:lstStyle/>
          <a:p>
            <a:fld id="{F671F3BC-303D-499A-9C1E-FAB47914019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302</a:t>
            </a:fld>
            <a:endParaRPr lang="en-IN"/>
          </a:p>
        </p:txBody>
      </p:sp>
      <p:sp>
        <p:nvSpPr>
          <p:cNvPr id="7" name="Rectangle 6"/>
          <p:cNvSpPr/>
          <p:nvPr/>
        </p:nvSpPr>
        <p:spPr>
          <a:xfrm>
            <a:off x="395536" y="5589240"/>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spTree>
    <p:extLst>
      <p:ext uri="{BB962C8B-B14F-4D97-AF65-F5344CB8AC3E}">
        <p14:creationId xmlns:p14="http://schemas.microsoft.com/office/powerpoint/2010/main" val="5852982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200" b="1" dirty="0"/>
              <a:t>Device Controllers</a:t>
            </a:r>
            <a:endParaRPr lang="en-IN" sz="3200" dirty="0"/>
          </a:p>
        </p:txBody>
      </p:sp>
      <p:sp>
        <p:nvSpPr>
          <p:cNvPr id="3" name="Content Placeholder 2"/>
          <p:cNvSpPr>
            <a:spLocks noGrp="1"/>
          </p:cNvSpPr>
          <p:nvPr>
            <p:ph idx="1"/>
          </p:nvPr>
        </p:nvSpPr>
        <p:spPr/>
        <p:txBody>
          <a:bodyPr>
            <a:normAutofit/>
          </a:bodyPr>
          <a:lstStyle/>
          <a:p>
            <a:r>
              <a:rPr lang="en-IN" sz="2400" b="1" dirty="0"/>
              <a:t>A Electrical component/device controller controls the device</a:t>
            </a:r>
          </a:p>
          <a:p>
            <a:pPr lvl="1"/>
            <a:r>
              <a:rPr lang="en-IN" sz="2000" b="1" dirty="0"/>
              <a:t>May be able to handle multiple devices. </a:t>
            </a:r>
          </a:p>
          <a:p>
            <a:pPr lvl="1"/>
            <a:r>
              <a:rPr lang="en-IN" sz="2000" b="1" dirty="0"/>
              <a:t>May be more than one controller per mechanical component. (</a:t>
            </a:r>
            <a:r>
              <a:rPr lang="en-IN" sz="2000" b="1" dirty="0" err="1"/>
              <a:t>Eg</a:t>
            </a:r>
            <a:r>
              <a:rPr lang="en-IN" sz="2000" b="1" dirty="0"/>
              <a:t>- Hard drive)</a:t>
            </a:r>
          </a:p>
          <a:p>
            <a:pPr lvl="1"/>
            <a:endParaRPr lang="en-IN" sz="2000" dirty="0"/>
          </a:p>
          <a:p>
            <a:r>
              <a:rPr lang="en-IN" sz="2400" dirty="0"/>
              <a:t>Controller’s Tasks-</a:t>
            </a:r>
          </a:p>
          <a:p>
            <a:pPr lvl="1"/>
            <a:r>
              <a:rPr lang="en-IN" sz="2000" dirty="0"/>
              <a:t>Convert serial bit stream to block of bytes, </a:t>
            </a:r>
          </a:p>
          <a:p>
            <a:pPr lvl="1"/>
            <a:r>
              <a:rPr lang="en-IN" sz="2000" b="1" dirty="0"/>
              <a:t>Perform error correction as necessary</a:t>
            </a:r>
          </a:p>
          <a:p>
            <a:pPr lvl="1"/>
            <a:r>
              <a:rPr lang="en-IN" sz="2000" b="1" dirty="0"/>
              <a:t>Make device available to main memory</a:t>
            </a:r>
          </a:p>
          <a:p>
            <a:pPr lvl="1"/>
            <a:endParaRPr lang="en-IN" sz="2000" dirty="0"/>
          </a:p>
          <a:p>
            <a:endParaRPr lang="en-IN" dirty="0"/>
          </a:p>
        </p:txBody>
      </p:sp>
      <p:sp>
        <p:nvSpPr>
          <p:cNvPr id="4" name="Date Placeholder 3"/>
          <p:cNvSpPr>
            <a:spLocks noGrp="1"/>
          </p:cNvSpPr>
          <p:nvPr>
            <p:ph type="dt" sz="half" idx="10"/>
          </p:nvPr>
        </p:nvSpPr>
        <p:spPr/>
        <p:txBody>
          <a:bodyPr/>
          <a:lstStyle/>
          <a:p>
            <a:fld id="{62B508CB-6B9F-4DBB-BD9F-2E2197AD8F2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303</a:t>
            </a:fld>
            <a:endParaRPr lang="en-IN"/>
          </a:p>
        </p:txBody>
      </p:sp>
      <p:sp>
        <p:nvSpPr>
          <p:cNvPr id="7" name="Rectangle 6"/>
          <p:cNvSpPr/>
          <p:nvPr/>
        </p:nvSpPr>
        <p:spPr>
          <a:xfrm>
            <a:off x="395536" y="5904323"/>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spTree>
    <p:extLst>
      <p:ext uri="{BB962C8B-B14F-4D97-AF65-F5344CB8AC3E}">
        <p14:creationId xmlns:p14="http://schemas.microsoft.com/office/powerpoint/2010/main" val="140639988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extra</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5EA171FB-5F33-4C00-8880-02730D0A644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304</a:t>
            </a:fld>
            <a:endParaRPr lang="en-IN"/>
          </a:p>
        </p:txBody>
      </p:sp>
    </p:spTree>
    <p:extLst>
      <p:ext uri="{BB962C8B-B14F-4D97-AF65-F5344CB8AC3E}">
        <p14:creationId xmlns:p14="http://schemas.microsoft.com/office/powerpoint/2010/main" val="20576430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EE77C96A-D5A1-4BEC-B50C-50FD99118E4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305</a:t>
            </a:fld>
            <a:endParaRPr lang="en-IN"/>
          </a:p>
        </p:txBody>
      </p:sp>
      <p:sp>
        <p:nvSpPr>
          <p:cNvPr id="3" name="Rectangle 2"/>
          <p:cNvSpPr/>
          <p:nvPr/>
        </p:nvSpPr>
        <p:spPr>
          <a:xfrm>
            <a:off x="299980" y="1196752"/>
            <a:ext cx="8520492" cy="3816429"/>
          </a:xfrm>
          <a:prstGeom prst="rect">
            <a:avLst/>
          </a:prstGeom>
        </p:spPr>
        <p:txBody>
          <a:bodyPr wrap="square">
            <a:spAutoFit/>
          </a:bodyPr>
          <a:lstStyle/>
          <a:p>
            <a:pPr marL="342900" indent="-342900">
              <a:buFont typeface="Arial" panose="020B0604020202020204" pitchFamily="34" charset="0"/>
              <a:buChar char="•"/>
            </a:pPr>
            <a:r>
              <a:rPr lang="en-IN" sz="2200" dirty="0"/>
              <a:t>The major tasks–</a:t>
            </a:r>
          </a:p>
          <a:p>
            <a:pPr marL="800100" lvl="1" indent="-342900">
              <a:buFont typeface="Arial" panose="020B0604020202020204" pitchFamily="34" charset="0"/>
              <a:buChar char="•"/>
            </a:pPr>
            <a:endParaRPr lang="en-IN" sz="2200" dirty="0"/>
          </a:p>
          <a:p>
            <a:pPr marL="800100" lvl="1" indent="-342900">
              <a:buFont typeface="Arial" panose="020B0604020202020204" pitchFamily="34" charset="0"/>
              <a:buChar char="•"/>
            </a:pPr>
            <a:r>
              <a:rPr lang="en-IN" sz="2200" dirty="0"/>
              <a:t>Determines the memory locations that code from each module will occupy and relocates its instructions by adjusting absolute references</a:t>
            </a:r>
          </a:p>
          <a:p>
            <a:pPr marL="800100" lvl="1" indent="-342900">
              <a:buFont typeface="Arial" panose="020B0604020202020204" pitchFamily="34" charset="0"/>
              <a:buChar char="•"/>
            </a:pPr>
            <a:endParaRPr lang="en-IN" sz="2200" dirty="0"/>
          </a:p>
          <a:p>
            <a:pPr marL="1257300" lvl="2" indent="-342900">
              <a:buFont typeface="Arial" panose="020B0604020202020204" pitchFamily="34" charset="0"/>
              <a:buChar char="•"/>
            </a:pPr>
            <a:r>
              <a:rPr lang="en-IN" sz="2200" b="1" u="sng" dirty="0"/>
              <a:t>To determine the memory location where these codes will be loaded, making the program instruction to have absolute references.</a:t>
            </a:r>
          </a:p>
          <a:p>
            <a:pPr marL="800100" lvl="1" indent="-342900">
              <a:buFont typeface="Arial" panose="020B0604020202020204" pitchFamily="34" charset="0"/>
              <a:buChar char="•"/>
            </a:pPr>
            <a:endParaRPr lang="en-IN" sz="2200" dirty="0"/>
          </a:p>
          <a:p>
            <a:pPr marL="800100" lvl="1" indent="-342900">
              <a:buFont typeface="Arial" panose="020B0604020202020204" pitchFamily="34" charset="0"/>
              <a:buChar char="•"/>
            </a:pPr>
            <a:r>
              <a:rPr lang="en-IN" sz="2200" b="1" u="sng" dirty="0"/>
              <a:t>Resolves references among files</a:t>
            </a:r>
          </a:p>
        </p:txBody>
      </p:sp>
    </p:spTree>
    <p:extLst>
      <p:ext uri="{BB962C8B-B14F-4D97-AF65-F5344CB8AC3E}">
        <p14:creationId xmlns:p14="http://schemas.microsoft.com/office/powerpoint/2010/main" val="2053384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Interpreter</a:t>
            </a:r>
            <a:endParaRPr lang="en-IN" dirty="0"/>
          </a:p>
        </p:txBody>
      </p:sp>
      <p:sp>
        <p:nvSpPr>
          <p:cNvPr id="3" name="Content Placeholder 2"/>
          <p:cNvSpPr>
            <a:spLocks noGrp="1"/>
          </p:cNvSpPr>
          <p:nvPr>
            <p:ph idx="1"/>
          </p:nvPr>
        </p:nvSpPr>
        <p:spPr/>
        <p:txBody>
          <a:bodyPr>
            <a:normAutofit/>
          </a:bodyPr>
          <a:lstStyle/>
          <a:p>
            <a:r>
              <a:rPr lang="en-IN" sz="2400" dirty="0"/>
              <a:t>The difference lies in the way they read the source code or input. </a:t>
            </a:r>
          </a:p>
          <a:p>
            <a:pPr lvl="1"/>
            <a:r>
              <a:rPr lang="en-IN" sz="2400" dirty="0"/>
              <a:t>A compiler reads the </a:t>
            </a:r>
            <a:r>
              <a:rPr lang="en-IN" sz="2400" b="1" u="sng" dirty="0"/>
              <a:t>whole source code at once, creates tokens, checks semantics, generates intermediate code, executes the whole program and may involve many passes. </a:t>
            </a:r>
          </a:p>
          <a:p>
            <a:pPr marL="457200" lvl="1" indent="0">
              <a:buNone/>
            </a:pPr>
            <a:endParaRPr lang="en-IN" sz="2400" dirty="0"/>
          </a:p>
          <a:p>
            <a:pPr lvl="1"/>
            <a:r>
              <a:rPr lang="en-IN" sz="2400" dirty="0"/>
              <a:t>An interpreter reads </a:t>
            </a:r>
            <a:r>
              <a:rPr lang="en-IN" sz="2400" b="1" u="sng" dirty="0"/>
              <a:t>a statement from the input, executes it, then takes the next statement in sequence</a:t>
            </a:r>
            <a:r>
              <a:rPr lang="en-IN" sz="2400" dirty="0"/>
              <a:t>. </a:t>
            </a:r>
          </a:p>
          <a:p>
            <a:pPr lvl="1"/>
            <a:endParaRPr lang="en-IN" sz="2400" dirty="0"/>
          </a:p>
          <a:p>
            <a:endParaRPr lang="en-IN" sz="2400" dirty="0"/>
          </a:p>
        </p:txBody>
      </p:sp>
      <p:sp>
        <p:nvSpPr>
          <p:cNvPr id="4" name="Date Placeholder 3"/>
          <p:cNvSpPr>
            <a:spLocks noGrp="1"/>
          </p:cNvSpPr>
          <p:nvPr>
            <p:ph type="dt" sz="half" idx="10"/>
          </p:nvPr>
        </p:nvSpPr>
        <p:spPr/>
        <p:txBody>
          <a:bodyPr/>
          <a:lstStyle/>
          <a:p>
            <a:fld id="{B7030170-891A-4486-8DCC-24C46BFFCB84}"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a:t>
            </a:fld>
            <a:endParaRPr lang="en-IN"/>
          </a:p>
        </p:txBody>
      </p:sp>
    </p:spTree>
    <p:extLst>
      <p:ext uri="{BB962C8B-B14F-4D97-AF65-F5344CB8AC3E}">
        <p14:creationId xmlns:p14="http://schemas.microsoft.com/office/powerpoint/2010/main" val="1079360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Interpreter</a:t>
            </a:r>
            <a:endParaRPr lang="en-IN" dirty="0"/>
          </a:p>
        </p:txBody>
      </p:sp>
      <p:sp>
        <p:nvSpPr>
          <p:cNvPr id="3" name="Content Placeholder 2"/>
          <p:cNvSpPr>
            <a:spLocks noGrp="1"/>
          </p:cNvSpPr>
          <p:nvPr>
            <p:ph idx="1"/>
          </p:nvPr>
        </p:nvSpPr>
        <p:spPr/>
        <p:txBody>
          <a:bodyPr>
            <a:normAutofit/>
          </a:bodyPr>
          <a:lstStyle/>
          <a:p>
            <a:pPr lvl="1"/>
            <a:r>
              <a:rPr lang="en-IN" sz="2400" dirty="0"/>
              <a:t>If an error occurs, </a:t>
            </a:r>
          </a:p>
          <a:p>
            <a:pPr lvl="2"/>
            <a:r>
              <a:rPr lang="en-IN" b="1" u="sng" dirty="0"/>
              <a:t>an interpreter stops execution and reports it. The interpreter moves on to the next line for execution only after removal of the error.</a:t>
            </a:r>
          </a:p>
          <a:p>
            <a:pPr lvl="2"/>
            <a:r>
              <a:rPr lang="en-IN" dirty="0"/>
              <a:t>whereas a compiler </a:t>
            </a:r>
            <a:r>
              <a:rPr lang="en-IN" b="1" u="sng" dirty="0"/>
              <a:t>reads the whole program even if it encounters several errors.</a:t>
            </a:r>
          </a:p>
          <a:p>
            <a:pPr lvl="1"/>
            <a:endParaRPr lang="en-IN" sz="2400" b="1" dirty="0"/>
          </a:p>
          <a:p>
            <a:pPr lvl="1"/>
            <a:r>
              <a:rPr lang="en-IN" sz="2400" b="1" dirty="0"/>
              <a:t>Example:</a:t>
            </a:r>
            <a:r>
              <a:rPr lang="en-IN" sz="2400" dirty="0"/>
              <a:t> Perl, Python and </a:t>
            </a:r>
            <a:r>
              <a:rPr lang="en-IN" sz="2400" dirty="0" err="1"/>
              <a:t>Matlab</a:t>
            </a:r>
            <a:r>
              <a:rPr lang="en-IN" sz="2400" dirty="0"/>
              <a:t>.</a:t>
            </a:r>
          </a:p>
          <a:p>
            <a:endParaRPr lang="en-IN" dirty="0"/>
          </a:p>
        </p:txBody>
      </p:sp>
      <p:sp>
        <p:nvSpPr>
          <p:cNvPr id="4" name="Date Placeholder 3"/>
          <p:cNvSpPr>
            <a:spLocks noGrp="1"/>
          </p:cNvSpPr>
          <p:nvPr>
            <p:ph type="dt" sz="half" idx="10"/>
          </p:nvPr>
        </p:nvSpPr>
        <p:spPr/>
        <p:txBody>
          <a:bodyPr/>
          <a:lstStyle/>
          <a:p>
            <a:fld id="{5F6D5CFB-66B2-4807-AD2C-D5EFD139011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32</a:t>
            </a:fld>
            <a:endParaRPr lang="en-IN"/>
          </a:p>
        </p:txBody>
      </p:sp>
    </p:spTree>
    <p:extLst>
      <p:ext uri="{BB962C8B-B14F-4D97-AF65-F5344CB8AC3E}">
        <p14:creationId xmlns:p14="http://schemas.microsoft.com/office/powerpoint/2010/main" val="219476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E557D6-61A5-423F-B365-4537EDAC10B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33</a:t>
            </a:fld>
            <a:endParaRPr lang="en-IN"/>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424935" cy="534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644008" y="4653136"/>
            <a:ext cx="3240360"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5986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Linker</a:t>
            </a:r>
          </a:p>
        </p:txBody>
      </p:sp>
      <p:sp>
        <p:nvSpPr>
          <p:cNvPr id="4" name="Date Placeholder 3"/>
          <p:cNvSpPr>
            <a:spLocks noGrp="1"/>
          </p:cNvSpPr>
          <p:nvPr>
            <p:ph type="dt" sz="half" idx="10"/>
          </p:nvPr>
        </p:nvSpPr>
        <p:spPr/>
        <p:txBody>
          <a:bodyPr/>
          <a:lstStyle/>
          <a:p>
            <a:fld id="{C5C4CF64-F3C3-4356-A805-14C8A274F12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a:t>
            </a:fld>
            <a:endParaRPr lang="en-IN"/>
          </a:p>
        </p:txBody>
      </p:sp>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954"/>
          <a:stretch/>
        </p:blipFill>
        <p:spPr bwMode="auto">
          <a:xfrm>
            <a:off x="539552" y="1412776"/>
            <a:ext cx="7776863" cy="482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369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29D45396-576E-4BCE-9926-967E38F5BCA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a:t>
            </a:fld>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1440" y="1124744"/>
            <a:ext cx="380903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217912" y="1682363"/>
            <a:ext cx="1181121"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p:cNvSpPr/>
          <p:nvPr/>
        </p:nvSpPr>
        <p:spPr>
          <a:xfrm>
            <a:off x="323528" y="1614859"/>
            <a:ext cx="4572000" cy="2677656"/>
          </a:xfrm>
          <a:prstGeom prst="rect">
            <a:avLst/>
          </a:prstGeom>
        </p:spPr>
        <p:txBody>
          <a:bodyPr>
            <a:spAutoFit/>
          </a:bodyPr>
          <a:lstStyle/>
          <a:p>
            <a:pPr marL="285750" indent="-285750">
              <a:buFont typeface="Arial" panose="020B0604020202020204" pitchFamily="34" charset="0"/>
              <a:buChar char="•"/>
            </a:pPr>
            <a:r>
              <a:rPr lang="en-IN" sz="2400" dirty="0"/>
              <a:t>Tool that merges the object files produced by separate compilation or assembly and creates a  single executable file</a:t>
            </a:r>
          </a:p>
          <a:p>
            <a:pPr marL="285750" indent="-285750">
              <a:buFont typeface="Arial" panose="020B0604020202020204" pitchFamily="34" charset="0"/>
              <a:buChar char="•"/>
            </a:pPr>
            <a:endParaRPr lang="en-IN" sz="2400" dirty="0"/>
          </a:p>
          <a:p>
            <a:endParaRPr lang="en-IN" sz="2400" dirty="0"/>
          </a:p>
          <a:p>
            <a:pPr marL="285750" indent="-285750">
              <a:buFont typeface="Arial" panose="020B0604020202020204" pitchFamily="34" charset="0"/>
              <a:buChar char="•"/>
            </a:pPr>
            <a:r>
              <a:rPr lang="en-IN" sz="2400" dirty="0"/>
              <a:t>Linker are also called link editors. </a:t>
            </a:r>
          </a:p>
        </p:txBody>
      </p:sp>
      <p:sp>
        <p:nvSpPr>
          <p:cNvPr id="9" name="Rectangle 8"/>
          <p:cNvSpPr/>
          <p:nvPr/>
        </p:nvSpPr>
        <p:spPr>
          <a:xfrm>
            <a:off x="6084168" y="4797152"/>
            <a:ext cx="1181121"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p:cNvSpPr/>
          <p:nvPr/>
        </p:nvSpPr>
        <p:spPr>
          <a:xfrm>
            <a:off x="4895528" y="2348880"/>
            <a:ext cx="1505665" cy="79208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04968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B6193BAF-44DA-4B3F-B2FF-D6A300EE171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a:t>
            </a:fld>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1440" y="1124744"/>
            <a:ext cx="380903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3528" y="2219960"/>
            <a:ext cx="4572000" cy="1938992"/>
          </a:xfrm>
          <a:prstGeom prst="rect">
            <a:avLst/>
          </a:prstGeom>
        </p:spPr>
        <p:txBody>
          <a:bodyPr>
            <a:spAutoFit/>
          </a:bodyPr>
          <a:lstStyle/>
          <a:p>
            <a:pPr marL="285750" indent="-285750">
              <a:buFont typeface="Arial" panose="020B0604020202020204" pitchFamily="34" charset="0"/>
              <a:buChar char="•"/>
            </a:pPr>
            <a:r>
              <a:rPr lang="en-IN" sz="2400" dirty="0"/>
              <a:t>A linker tool is used to link all the parts of the program together for execution (executable machine code).</a:t>
            </a:r>
          </a:p>
          <a:p>
            <a:endParaRPr lang="en-IN" sz="2400" dirty="0"/>
          </a:p>
        </p:txBody>
      </p:sp>
    </p:spTree>
    <p:extLst>
      <p:ext uri="{BB962C8B-B14F-4D97-AF65-F5344CB8AC3E}">
        <p14:creationId xmlns:p14="http://schemas.microsoft.com/office/powerpoint/2010/main" val="1614450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77500" lnSpcReduction="20000"/>
          </a:bodyPr>
          <a:lstStyle/>
          <a:p>
            <a:pPr marL="0" indent="0">
              <a:buNone/>
            </a:pPr>
            <a:r>
              <a:rPr lang="en-IN" b="1" dirty="0"/>
              <a:t>PGM1.CPP</a:t>
            </a:r>
          </a:p>
          <a:p>
            <a:pPr marL="0" indent="0">
              <a:buNone/>
            </a:pPr>
            <a:r>
              <a:rPr lang="en-IN" dirty="0"/>
              <a:t>#include&lt;</a:t>
            </a:r>
            <a:r>
              <a:rPr lang="en-IN" dirty="0" err="1"/>
              <a:t>stdio.h</a:t>
            </a:r>
            <a:r>
              <a:rPr lang="en-IN" dirty="0"/>
              <a:t>&gt;</a:t>
            </a:r>
          </a:p>
          <a:p>
            <a:pPr marL="0" indent="0">
              <a:buNone/>
            </a:pPr>
            <a:r>
              <a:rPr lang="en-IN" dirty="0"/>
              <a:t>#include "pgm2.cpp"</a:t>
            </a:r>
          </a:p>
          <a:p>
            <a:pPr marL="0" indent="0">
              <a:buNone/>
            </a:pPr>
            <a:r>
              <a:rPr lang="en-IN" dirty="0" err="1"/>
              <a:t>int</a:t>
            </a:r>
            <a:r>
              <a:rPr lang="en-IN" dirty="0"/>
              <a:t> </a:t>
            </a:r>
            <a:r>
              <a:rPr lang="en-IN" dirty="0" err="1"/>
              <a:t>i</a:t>
            </a:r>
            <a:r>
              <a:rPr lang="en-IN" dirty="0"/>
              <a:t>;</a:t>
            </a:r>
          </a:p>
          <a:p>
            <a:pPr marL="0" indent="0">
              <a:buNone/>
            </a:pPr>
            <a:r>
              <a:rPr lang="en-IN" dirty="0"/>
              <a:t>void show(void);</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a:t>
            </a:r>
            <a:r>
              <a:rPr lang="en-IN" dirty="0"/>
              <a:t>=10;</a:t>
            </a:r>
          </a:p>
          <a:p>
            <a:pPr marL="0" indent="0">
              <a:buNone/>
            </a:pPr>
            <a:r>
              <a:rPr lang="en-IN" dirty="0"/>
              <a:t>	show();</a:t>
            </a:r>
          </a:p>
          <a:p>
            <a:pPr marL="0" indent="0">
              <a:buNone/>
            </a:pPr>
            <a:r>
              <a:rPr lang="en-IN" dirty="0"/>
              <a:t>	</a:t>
            </a:r>
            <a:r>
              <a:rPr lang="en-IN" dirty="0" err="1"/>
              <a:t>printf</a:t>
            </a:r>
            <a:r>
              <a:rPr lang="en-IN" dirty="0"/>
              <a:t>("\n Value of </a:t>
            </a:r>
            <a:r>
              <a:rPr lang="en-IN" dirty="0" err="1"/>
              <a:t>i</a:t>
            </a:r>
            <a:r>
              <a:rPr lang="en-IN" dirty="0"/>
              <a:t> in pgm1.cpp=%d",</a:t>
            </a:r>
            <a:r>
              <a:rPr lang="en-IN" dirty="0" err="1"/>
              <a:t>i</a:t>
            </a:r>
            <a:r>
              <a:rPr lang="en-IN" dirty="0"/>
              <a:t>);</a:t>
            </a:r>
          </a:p>
          <a:p>
            <a:pPr marL="0" indent="0">
              <a:buNone/>
            </a:pPr>
            <a:r>
              <a:rPr lang="en-IN" dirty="0"/>
              <a:t>	return 0;</a:t>
            </a:r>
          </a:p>
          <a:p>
            <a:pPr marL="0" indent="0">
              <a:buNone/>
            </a:pPr>
            <a:r>
              <a:rPr lang="en-IN" dirty="0"/>
              <a:t>}</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77500" lnSpcReduction="20000"/>
          </a:bodyPr>
          <a:lstStyle/>
          <a:p>
            <a:pPr marL="0" indent="0">
              <a:buNone/>
            </a:pPr>
            <a:r>
              <a:rPr lang="en-IN" b="1" dirty="0"/>
              <a:t>PGM2.CPP</a:t>
            </a:r>
          </a:p>
          <a:p>
            <a:pPr marL="0" indent="0">
              <a:buNone/>
            </a:pPr>
            <a:r>
              <a:rPr lang="en-IN" dirty="0"/>
              <a:t>extern </a:t>
            </a:r>
            <a:r>
              <a:rPr lang="en-IN" dirty="0" err="1"/>
              <a:t>int</a:t>
            </a:r>
            <a:r>
              <a:rPr lang="en-IN" dirty="0"/>
              <a:t> </a:t>
            </a:r>
            <a:r>
              <a:rPr lang="en-IN" dirty="0" err="1"/>
              <a:t>i</a:t>
            </a:r>
            <a:r>
              <a:rPr lang="en-IN" dirty="0"/>
              <a:t>;</a:t>
            </a:r>
          </a:p>
          <a:p>
            <a:pPr marL="0" indent="0">
              <a:buNone/>
            </a:pPr>
            <a:r>
              <a:rPr lang="en-IN" dirty="0"/>
              <a:t>void show()</a:t>
            </a:r>
          </a:p>
          <a:p>
            <a:pPr marL="0" indent="0">
              <a:buNone/>
            </a:pPr>
            <a:r>
              <a:rPr lang="en-IN" dirty="0"/>
              <a:t>{</a:t>
            </a:r>
          </a:p>
          <a:p>
            <a:pPr marL="0" indent="0">
              <a:buNone/>
            </a:pPr>
            <a:r>
              <a:rPr lang="en-IN" dirty="0"/>
              <a:t>       </a:t>
            </a:r>
            <a:r>
              <a:rPr lang="en-IN" dirty="0" err="1"/>
              <a:t>printf</a:t>
            </a:r>
            <a:r>
              <a:rPr lang="en-IN" dirty="0"/>
              <a:t>("\n value of </a:t>
            </a:r>
            <a:r>
              <a:rPr lang="en-IN" dirty="0" err="1"/>
              <a:t>i</a:t>
            </a:r>
            <a:r>
              <a:rPr lang="en-IN" dirty="0"/>
              <a:t> in pgm2.cpp=%d",</a:t>
            </a:r>
            <a:r>
              <a:rPr lang="en-IN" dirty="0" err="1"/>
              <a:t>i</a:t>
            </a:r>
            <a:r>
              <a:rPr lang="en-IN" dirty="0"/>
              <a:t>);</a:t>
            </a:r>
          </a:p>
          <a:p>
            <a:pPr marL="0" indent="0">
              <a:buNone/>
            </a:pPr>
            <a:r>
              <a:rPr lang="en-IN" dirty="0"/>
              <a:t>}</a:t>
            </a:r>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a:t>
            </a:fld>
            <a:endParaRPr lang="en-IN"/>
          </a:p>
        </p:txBody>
      </p:sp>
    </p:spTree>
    <p:extLst>
      <p:ext uri="{BB962C8B-B14F-4D97-AF65-F5344CB8AC3E}">
        <p14:creationId xmlns:p14="http://schemas.microsoft.com/office/powerpoint/2010/main" val="670374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77500" lnSpcReduction="20000"/>
          </a:bodyPr>
          <a:lstStyle/>
          <a:p>
            <a:pPr marL="0" indent="0">
              <a:buNone/>
            </a:pPr>
            <a:r>
              <a:rPr lang="en-IN" b="1" dirty="0"/>
              <a:t>PGM1.CPP</a:t>
            </a:r>
          </a:p>
          <a:p>
            <a:pPr marL="0" indent="0">
              <a:buNone/>
            </a:pPr>
            <a:r>
              <a:rPr lang="en-IN" dirty="0"/>
              <a:t>#include&lt;</a:t>
            </a:r>
            <a:r>
              <a:rPr lang="en-IN" dirty="0" err="1"/>
              <a:t>stdio.h</a:t>
            </a:r>
            <a:r>
              <a:rPr lang="en-IN" dirty="0"/>
              <a:t>&gt;</a:t>
            </a:r>
          </a:p>
          <a:p>
            <a:pPr marL="0" indent="0">
              <a:buNone/>
            </a:pPr>
            <a:r>
              <a:rPr lang="en-IN" dirty="0"/>
              <a:t>#include "pgm2.cpp"</a:t>
            </a:r>
          </a:p>
          <a:p>
            <a:pPr marL="0" indent="0">
              <a:buNone/>
            </a:pPr>
            <a:r>
              <a:rPr lang="en-IN" dirty="0" err="1"/>
              <a:t>int</a:t>
            </a:r>
            <a:r>
              <a:rPr lang="en-IN" dirty="0"/>
              <a:t> </a:t>
            </a:r>
            <a:r>
              <a:rPr lang="en-IN" dirty="0" err="1"/>
              <a:t>i</a:t>
            </a:r>
            <a:r>
              <a:rPr lang="en-IN" dirty="0"/>
              <a:t>;</a:t>
            </a:r>
          </a:p>
          <a:p>
            <a:pPr marL="0" indent="0">
              <a:buNone/>
            </a:pPr>
            <a:r>
              <a:rPr lang="en-IN" dirty="0"/>
              <a:t>void show(void);</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a:t>
            </a:r>
            <a:r>
              <a:rPr lang="en-IN" dirty="0"/>
              <a:t>=10;</a:t>
            </a:r>
          </a:p>
          <a:p>
            <a:pPr marL="0" indent="0">
              <a:buNone/>
            </a:pPr>
            <a:r>
              <a:rPr lang="en-IN" dirty="0"/>
              <a:t>	show();</a:t>
            </a:r>
          </a:p>
          <a:p>
            <a:pPr marL="0" indent="0">
              <a:buNone/>
            </a:pPr>
            <a:r>
              <a:rPr lang="en-IN" dirty="0"/>
              <a:t>	</a:t>
            </a:r>
            <a:r>
              <a:rPr lang="en-IN" dirty="0" err="1"/>
              <a:t>printf</a:t>
            </a:r>
            <a:r>
              <a:rPr lang="en-IN" dirty="0"/>
              <a:t>("\n Value of </a:t>
            </a:r>
            <a:r>
              <a:rPr lang="en-IN" dirty="0" err="1"/>
              <a:t>i</a:t>
            </a:r>
            <a:r>
              <a:rPr lang="en-IN" dirty="0"/>
              <a:t> in pgm1.cpp=%d",</a:t>
            </a:r>
            <a:r>
              <a:rPr lang="en-IN" dirty="0" err="1"/>
              <a:t>i</a:t>
            </a:r>
            <a:r>
              <a:rPr lang="en-IN" dirty="0"/>
              <a:t>);</a:t>
            </a:r>
          </a:p>
          <a:p>
            <a:pPr marL="0" indent="0">
              <a:buNone/>
            </a:pPr>
            <a:r>
              <a:rPr lang="en-IN" dirty="0"/>
              <a:t>	return 0;</a:t>
            </a:r>
          </a:p>
          <a:p>
            <a:pPr marL="0" indent="0">
              <a:buNone/>
            </a:pPr>
            <a:r>
              <a:rPr lang="en-IN" dirty="0"/>
              <a:t>}</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77500" lnSpcReduction="20000"/>
          </a:bodyPr>
          <a:lstStyle/>
          <a:p>
            <a:pPr marL="0" indent="0">
              <a:buNone/>
            </a:pPr>
            <a:r>
              <a:rPr lang="en-IN" b="1" dirty="0"/>
              <a:t>PGM2.CPP</a:t>
            </a:r>
          </a:p>
          <a:p>
            <a:pPr marL="0" indent="0">
              <a:buNone/>
            </a:pPr>
            <a:r>
              <a:rPr lang="en-IN" dirty="0"/>
              <a:t>extern </a:t>
            </a:r>
            <a:r>
              <a:rPr lang="en-IN" dirty="0" err="1"/>
              <a:t>int</a:t>
            </a:r>
            <a:r>
              <a:rPr lang="en-IN" dirty="0"/>
              <a:t> </a:t>
            </a:r>
            <a:r>
              <a:rPr lang="en-IN" dirty="0" err="1"/>
              <a:t>i</a:t>
            </a:r>
            <a:r>
              <a:rPr lang="en-IN" dirty="0"/>
              <a:t>;</a:t>
            </a:r>
          </a:p>
          <a:p>
            <a:pPr marL="0" indent="0">
              <a:buNone/>
            </a:pPr>
            <a:r>
              <a:rPr lang="en-IN" dirty="0"/>
              <a:t>void show()</a:t>
            </a:r>
          </a:p>
          <a:p>
            <a:pPr marL="0" indent="0">
              <a:buNone/>
            </a:pPr>
            <a:r>
              <a:rPr lang="en-IN" dirty="0"/>
              <a:t>{</a:t>
            </a:r>
          </a:p>
          <a:p>
            <a:pPr marL="0" indent="0">
              <a:buNone/>
            </a:pPr>
            <a:r>
              <a:rPr lang="en-IN" dirty="0"/>
              <a:t>       </a:t>
            </a:r>
            <a:r>
              <a:rPr lang="en-IN" dirty="0" err="1"/>
              <a:t>printf</a:t>
            </a:r>
            <a:r>
              <a:rPr lang="en-IN" dirty="0"/>
              <a:t>("\n value of </a:t>
            </a:r>
            <a:r>
              <a:rPr lang="en-IN" dirty="0" err="1"/>
              <a:t>i</a:t>
            </a:r>
            <a:r>
              <a:rPr lang="en-IN" dirty="0"/>
              <a:t> in pgm2.cpp=%d",</a:t>
            </a:r>
            <a:r>
              <a:rPr lang="en-IN" dirty="0" err="1"/>
              <a:t>i</a:t>
            </a:r>
            <a:r>
              <a:rPr lang="en-IN" dirty="0"/>
              <a:t>);</a:t>
            </a:r>
          </a:p>
          <a:p>
            <a:pPr marL="0" indent="0">
              <a:buNone/>
            </a:pPr>
            <a:r>
              <a:rPr lang="en-IN" dirty="0"/>
              <a:t>}</a:t>
            </a:r>
          </a:p>
          <a:p>
            <a:pPr marL="0" indent="0">
              <a:buNone/>
            </a:pPr>
            <a:r>
              <a:rPr lang="en-IN" b="1" dirty="0"/>
              <a:t>OUTPUT-</a:t>
            </a:r>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38</a:t>
            </a:fld>
            <a:endParaRPr lang="en-IN"/>
          </a:p>
        </p:txBody>
      </p:sp>
      <p:pic>
        <p:nvPicPr>
          <p:cNvPr id="10" name="Picture 9"/>
          <p:cNvPicPr/>
          <p:nvPr/>
        </p:nvPicPr>
        <p:blipFill rotWithShape="1">
          <a:blip r:embed="rId2"/>
          <a:srcRect r="61192" b="72956"/>
          <a:stretch/>
        </p:blipFill>
        <p:spPr>
          <a:xfrm>
            <a:off x="4716016" y="4221088"/>
            <a:ext cx="3816424" cy="1872208"/>
          </a:xfrm>
          <a:prstGeom prst="rect">
            <a:avLst/>
          </a:prstGeom>
        </p:spPr>
      </p:pic>
    </p:spTree>
    <p:extLst>
      <p:ext uri="{BB962C8B-B14F-4D97-AF65-F5344CB8AC3E}">
        <p14:creationId xmlns:p14="http://schemas.microsoft.com/office/powerpoint/2010/main" val="2930728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33EBD74C-C466-4CA3-BA10-EFD9C81F147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39</a:t>
            </a:fld>
            <a:endParaRPr lang="en-IN"/>
          </a:p>
        </p:txBody>
      </p:sp>
      <p:sp>
        <p:nvSpPr>
          <p:cNvPr id="3" name="Rectangle 2"/>
          <p:cNvSpPr/>
          <p:nvPr/>
        </p:nvSpPr>
        <p:spPr>
          <a:xfrm>
            <a:off x="299980" y="1196752"/>
            <a:ext cx="8520492" cy="2462213"/>
          </a:xfrm>
          <a:prstGeom prst="rect">
            <a:avLst/>
          </a:prstGeom>
        </p:spPr>
        <p:txBody>
          <a:bodyPr wrap="square">
            <a:spAutoFit/>
          </a:bodyPr>
          <a:lstStyle/>
          <a:p>
            <a:pPr marL="342900" indent="-342900">
              <a:buFont typeface="Arial" panose="020B0604020202020204" pitchFamily="34" charset="0"/>
              <a:buChar char="•"/>
            </a:pPr>
            <a:r>
              <a:rPr lang="en-IN" sz="2200" dirty="0"/>
              <a:t>The major tasks–</a:t>
            </a:r>
          </a:p>
          <a:p>
            <a:pPr marL="800100" lvl="1" indent="-342900">
              <a:buFont typeface="Arial" panose="020B0604020202020204" pitchFamily="34" charset="0"/>
              <a:buChar char="•"/>
            </a:pPr>
            <a:endParaRPr lang="en-IN" sz="2200" dirty="0"/>
          </a:p>
          <a:p>
            <a:pPr marL="800100" lvl="1" indent="-342900">
              <a:buFont typeface="Arial" panose="020B0604020202020204" pitchFamily="34" charset="0"/>
              <a:buChar char="•"/>
            </a:pPr>
            <a:r>
              <a:rPr lang="en-IN" sz="2200" dirty="0"/>
              <a:t>To </a:t>
            </a:r>
            <a:r>
              <a:rPr lang="en-IN" sz="2200" b="1" u="sng" dirty="0"/>
              <a:t>search and locate referenced module/routines </a:t>
            </a:r>
            <a:r>
              <a:rPr lang="en-IN" sz="2200" dirty="0"/>
              <a:t>in a program </a:t>
            </a:r>
          </a:p>
          <a:p>
            <a:pPr marL="800100" lvl="1" indent="-342900">
              <a:buFont typeface="Arial" panose="020B0604020202020204" pitchFamily="34" charset="0"/>
              <a:buChar char="•"/>
            </a:pPr>
            <a:endParaRPr lang="en-IN" sz="2200" dirty="0"/>
          </a:p>
          <a:p>
            <a:pPr marL="1257300" lvl="2" indent="-342900">
              <a:buFont typeface="Arial" panose="020B0604020202020204" pitchFamily="34" charset="0"/>
              <a:buChar char="•"/>
            </a:pPr>
            <a:r>
              <a:rPr lang="en-IN" sz="2200" b="1" u="sng" dirty="0"/>
              <a:t>Searches the program to find library routines used by program, e.g. </a:t>
            </a:r>
            <a:r>
              <a:rPr lang="en-IN" sz="2200" b="1" u="sng" dirty="0" err="1"/>
              <a:t>printf</a:t>
            </a:r>
            <a:r>
              <a:rPr lang="en-IN" sz="2200" b="1" u="sng" dirty="0"/>
              <a:t>(), math routines,...</a:t>
            </a:r>
          </a:p>
          <a:p>
            <a:pPr marL="800100" lvl="1" indent="-342900">
              <a:buFont typeface="Arial" panose="020B0604020202020204" pitchFamily="34" charset="0"/>
              <a:buChar char="•"/>
            </a:pPr>
            <a:endParaRPr lang="en-IN" sz="2200" dirty="0"/>
          </a:p>
        </p:txBody>
      </p:sp>
    </p:spTree>
    <p:extLst>
      <p:ext uri="{BB962C8B-B14F-4D97-AF65-F5344CB8AC3E}">
        <p14:creationId xmlns:p14="http://schemas.microsoft.com/office/powerpoint/2010/main" val="4175120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4525963"/>
          </a:xfrm>
        </p:spPr>
        <p:txBody>
          <a:bodyPr>
            <a:normAutofit/>
          </a:bodyPr>
          <a:lstStyle/>
          <a:p>
            <a:r>
              <a:rPr lang="en-IN" sz="2400" dirty="0"/>
              <a:t>There are two main types of software: systems software and application software. </a:t>
            </a:r>
          </a:p>
          <a:p>
            <a:pPr lvl="1"/>
            <a:r>
              <a:rPr lang="en-IN" sz="2000" dirty="0"/>
              <a:t>Systems software includes the programs that are dedicated to managing the computer itself.</a:t>
            </a:r>
          </a:p>
          <a:p>
            <a:pPr lvl="1"/>
            <a:r>
              <a:rPr lang="en-IN" sz="2000" dirty="0"/>
              <a:t>System Software is a set of programs that control and manage the operations of computer hardware. It also helps application programs to execute correctly.</a:t>
            </a:r>
          </a:p>
        </p:txBody>
      </p:sp>
      <p:sp>
        <p:nvSpPr>
          <p:cNvPr id="4" name="Date Placeholder 3"/>
          <p:cNvSpPr>
            <a:spLocks noGrp="1"/>
          </p:cNvSpPr>
          <p:nvPr>
            <p:ph type="dt" sz="half" idx="10"/>
          </p:nvPr>
        </p:nvSpPr>
        <p:spPr/>
        <p:txBody>
          <a:bodyPr/>
          <a:lstStyle/>
          <a:p>
            <a:fld id="{8BCF52BE-CC28-4EE9-AE81-17284B9A678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a:t>
            </a:fld>
            <a:endParaRPr lang="en-IN"/>
          </a:p>
        </p:txBody>
      </p:sp>
      <p:pic>
        <p:nvPicPr>
          <p:cNvPr id="2050" name="Picture 2" descr="https://vivadifferences.com/wp-content/uploads/2019/10/Types-Of-Software.png"/>
          <p:cNvPicPr>
            <a:picLocks noChangeAspect="1" noChangeArrowheads="1"/>
          </p:cNvPicPr>
          <p:nvPr/>
        </p:nvPicPr>
        <p:blipFill rotWithShape="1">
          <a:blip r:embed="rId2">
            <a:extLst>
              <a:ext uri="{28A0092B-C50C-407E-A947-70E740481C1C}">
                <a14:useLocalDpi xmlns:a14="http://schemas.microsoft.com/office/drawing/2010/main" val="0"/>
              </a:ext>
            </a:extLst>
          </a:blip>
          <a:srcRect r="30202"/>
          <a:stretch/>
        </p:blipFill>
        <p:spPr bwMode="auto">
          <a:xfrm>
            <a:off x="4067944" y="2996952"/>
            <a:ext cx="4367926" cy="303847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67544" y="116632"/>
            <a:ext cx="8229600" cy="4900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a:t>System programming</a:t>
            </a:r>
            <a:endParaRPr lang="en-IN" sz="3600" dirty="0"/>
          </a:p>
        </p:txBody>
      </p:sp>
    </p:spTree>
    <p:extLst>
      <p:ext uri="{BB962C8B-B14F-4D97-AF65-F5344CB8AC3E}">
        <p14:creationId xmlns:p14="http://schemas.microsoft.com/office/powerpoint/2010/main" val="3597634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Loader in C/C++</a:t>
            </a:r>
            <a:endParaRPr lang="en-IN" dirty="0"/>
          </a:p>
        </p:txBody>
      </p:sp>
      <p:sp>
        <p:nvSpPr>
          <p:cNvPr id="3" name="Content Placeholder 2"/>
          <p:cNvSpPr>
            <a:spLocks noGrp="1"/>
          </p:cNvSpPr>
          <p:nvPr>
            <p:ph idx="1"/>
          </p:nvPr>
        </p:nvSpPr>
        <p:spPr/>
        <p:txBody>
          <a:bodyPr>
            <a:normAutofit/>
          </a:bodyPr>
          <a:lstStyle/>
          <a:p>
            <a:r>
              <a:rPr lang="en-IN" sz="2400" b="1" dirty="0"/>
              <a:t>Loader</a:t>
            </a:r>
            <a:r>
              <a:rPr lang="en-IN" sz="2400" dirty="0"/>
              <a:t> is the program of the </a:t>
            </a:r>
            <a:r>
              <a:rPr lang="en-IN" sz="2400" b="1" dirty="0"/>
              <a:t>operating system</a:t>
            </a:r>
            <a:r>
              <a:rPr lang="en-IN" sz="2400" dirty="0"/>
              <a:t> </a:t>
            </a:r>
          </a:p>
          <a:p>
            <a:pPr lvl="1"/>
            <a:r>
              <a:rPr lang="en-IN" sz="2400" dirty="0"/>
              <a:t>which </a:t>
            </a:r>
            <a:r>
              <a:rPr lang="en-IN" sz="2400" b="1" dirty="0"/>
              <a:t>loads the executable from the disk into the primary memory(RAM) for execution</a:t>
            </a:r>
            <a:r>
              <a:rPr lang="en-IN" sz="2400" dirty="0"/>
              <a:t>. </a:t>
            </a:r>
          </a:p>
          <a:p>
            <a:endParaRPr lang="en-IN" sz="2400" dirty="0"/>
          </a:p>
          <a:p>
            <a:r>
              <a:rPr lang="en-IN" sz="2400" dirty="0"/>
              <a:t>It </a:t>
            </a:r>
            <a:r>
              <a:rPr lang="en-IN" sz="2400" b="1" u="sng" dirty="0"/>
              <a:t>allocates the memory space to the executable module in main memory and then transfers control to the beginning instruction of the program . </a:t>
            </a:r>
          </a:p>
          <a:p>
            <a:endParaRPr lang="en-IN" sz="2400" dirty="0"/>
          </a:p>
          <a:p>
            <a:pPr marL="0" indent="0">
              <a:buNone/>
            </a:pPr>
            <a:endParaRPr lang="en-IN" sz="2400" dirty="0"/>
          </a:p>
        </p:txBody>
      </p:sp>
      <p:sp>
        <p:nvSpPr>
          <p:cNvPr id="4" name="Date Placeholder 3"/>
          <p:cNvSpPr>
            <a:spLocks noGrp="1"/>
          </p:cNvSpPr>
          <p:nvPr>
            <p:ph type="dt" sz="half" idx="10"/>
          </p:nvPr>
        </p:nvSpPr>
        <p:spPr/>
        <p:txBody>
          <a:bodyPr/>
          <a:lstStyle/>
          <a:p>
            <a:fld id="{A0A35FA9-BEC7-45C8-93D6-AF89EC24439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40</a:t>
            </a:fld>
            <a:endParaRPr lang="en-IN"/>
          </a:p>
        </p:txBody>
      </p:sp>
    </p:spTree>
    <p:extLst>
      <p:ext uri="{BB962C8B-B14F-4D97-AF65-F5344CB8AC3E}">
        <p14:creationId xmlns:p14="http://schemas.microsoft.com/office/powerpoint/2010/main" val="3609312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Loader in C/C++</a:t>
            </a:r>
            <a:endParaRPr lang="en-IN" dirty="0"/>
          </a:p>
        </p:txBody>
      </p:sp>
      <p:sp>
        <p:nvSpPr>
          <p:cNvPr id="3" name="Content Placeholder 2"/>
          <p:cNvSpPr>
            <a:spLocks noGrp="1"/>
          </p:cNvSpPr>
          <p:nvPr>
            <p:ph idx="1"/>
          </p:nvPr>
        </p:nvSpPr>
        <p:spPr/>
        <p:txBody>
          <a:bodyPr>
            <a:noAutofit/>
          </a:bodyPr>
          <a:lstStyle/>
          <a:p>
            <a:r>
              <a:rPr lang="en-IN" sz="2400" dirty="0"/>
              <a:t>It places programs into memory and prepares them for execution. </a:t>
            </a:r>
          </a:p>
          <a:p>
            <a:r>
              <a:rPr lang="en-IN" sz="2400" dirty="0"/>
              <a:t>Loading a program involves reading the contents of the executable file containing the program instructions </a:t>
            </a:r>
            <a:r>
              <a:rPr lang="en-IN" sz="2400" b="1" u="sng" dirty="0"/>
              <a:t>into memory, </a:t>
            </a:r>
          </a:p>
          <a:p>
            <a:r>
              <a:rPr lang="en-IN" sz="2400" dirty="0"/>
              <a:t>Then carrying out other required </a:t>
            </a:r>
            <a:r>
              <a:rPr lang="en-IN" sz="2400" b="1" u="sng" dirty="0"/>
              <a:t>preparatory tasks to prepare the executable for running. </a:t>
            </a:r>
          </a:p>
          <a:p>
            <a:r>
              <a:rPr lang="en-IN" sz="2400" dirty="0"/>
              <a:t>Once loading is complete, the operating system starts the program by passing control to the loaded program code. </a:t>
            </a:r>
          </a:p>
        </p:txBody>
      </p:sp>
      <p:sp>
        <p:nvSpPr>
          <p:cNvPr id="4" name="Date Placeholder 3"/>
          <p:cNvSpPr>
            <a:spLocks noGrp="1"/>
          </p:cNvSpPr>
          <p:nvPr>
            <p:ph type="dt" sz="half" idx="10"/>
          </p:nvPr>
        </p:nvSpPr>
        <p:spPr/>
        <p:txBody>
          <a:bodyPr/>
          <a:lstStyle/>
          <a:p>
            <a:fld id="{50681D67-845F-4AD7-83AF-8BA3B9FDFE95}" type="datetime1">
              <a:rPr lang="en-IN" smtClean="0"/>
              <a:t>05/12/23</a:t>
            </a:fld>
            <a:endParaRPr lang="en-IN"/>
          </a:p>
        </p:txBody>
      </p:sp>
      <p:sp>
        <p:nvSpPr>
          <p:cNvPr id="5" name="Footer Placeholder 4"/>
          <p:cNvSpPr>
            <a:spLocks noGrp="1"/>
          </p:cNvSpPr>
          <p:nvPr>
            <p:ph type="ftr" sz="quarter" idx="11"/>
          </p:nvPr>
        </p:nvSpPr>
        <p:spPr/>
        <p:txBody>
          <a:bodyPr/>
          <a:lstStyle/>
          <a:p>
            <a:r>
              <a:rPr lang="en-IN" dirty="0" err="1"/>
              <a:t>Prof.</a:t>
            </a:r>
            <a:r>
              <a:rPr lang="en-IN" dirty="0"/>
              <a:t>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41</a:t>
            </a:fld>
            <a:endParaRPr lang="en-IN"/>
          </a:p>
        </p:txBody>
      </p:sp>
      <p:sp>
        <p:nvSpPr>
          <p:cNvPr id="7" name="Rectangle 6"/>
          <p:cNvSpPr/>
          <p:nvPr/>
        </p:nvSpPr>
        <p:spPr>
          <a:xfrm>
            <a:off x="539552" y="6021288"/>
            <a:ext cx="6246440" cy="307777"/>
          </a:xfrm>
          <a:prstGeom prst="rect">
            <a:avLst/>
          </a:prstGeom>
        </p:spPr>
        <p:txBody>
          <a:bodyPr wrap="square">
            <a:spAutoFit/>
          </a:bodyPr>
          <a:lstStyle/>
          <a:p>
            <a:r>
              <a:rPr lang="en-IN" sz="1400" dirty="0"/>
              <a:t>https://en.wikipedia.org/wiki/Loader_(computing)</a:t>
            </a:r>
          </a:p>
        </p:txBody>
      </p:sp>
    </p:spTree>
    <p:extLst>
      <p:ext uri="{BB962C8B-B14F-4D97-AF65-F5344CB8AC3E}">
        <p14:creationId xmlns:p14="http://schemas.microsoft.com/office/powerpoint/2010/main" val="477856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Relocation</a:t>
            </a:r>
          </a:p>
        </p:txBody>
      </p:sp>
      <p:sp>
        <p:nvSpPr>
          <p:cNvPr id="3" name="Content Placeholder 2"/>
          <p:cNvSpPr>
            <a:spLocks noGrp="1"/>
          </p:cNvSpPr>
          <p:nvPr>
            <p:ph idx="1"/>
          </p:nvPr>
        </p:nvSpPr>
        <p:spPr>
          <a:xfrm>
            <a:off x="457200" y="1340768"/>
            <a:ext cx="8229600" cy="4785395"/>
          </a:xfrm>
        </p:spPr>
        <p:txBody>
          <a:bodyPr>
            <a:normAutofit fontScale="92500" lnSpcReduction="20000"/>
          </a:bodyPr>
          <a:lstStyle/>
          <a:p>
            <a:r>
              <a:rPr lang="en-IN" sz="2600" dirty="0"/>
              <a:t>The available memory is generally shared among a number of processes in a multiprogramming system, </a:t>
            </a:r>
          </a:p>
          <a:p>
            <a:endParaRPr lang="en-IN" sz="2600" dirty="0"/>
          </a:p>
          <a:p>
            <a:r>
              <a:rPr lang="en-IN" sz="2600" b="1" u="sng" dirty="0"/>
              <a:t>So it is not possible to know in advance which other programs will be resident in main memory at the time of execution of this program</a:t>
            </a:r>
            <a:r>
              <a:rPr lang="en-IN" sz="2600" dirty="0"/>
              <a:t>. </a:t>
            </a:r>
          </a:p>
          <a:p>
            <a:endParaRPr lang="en-IN" sz="2600" dirty="0"/>
          </a:p>
          <a:p>
            <a:r>
              <a:rPr lang="en-IN" sz="2600" dirty="0"/>
              <a:t>Swapping the active processes in and out of the main memory enables the operating system to have a larger pool of ready-to-execute process.</a:t>
            </a:r>
          </a:p>
          <a:p>
            <a:endParaRPr lang="en-IN" sz="2600" dirty="0"/>
          </a:p>
          <a:p>
            <a:pPr marL="0" indent="0">
              <a:buNone/>
            </a:pPr>
            <a:r>
              <a:rPr lang="en-IN" sz="2600" dirty="0"/>
              <a:t>-</a:t>
            </a:r>
            <a:r>
              <a:rPr lang="en-IN" sz="2600" dirty="0" err="1"/>
              <a:t>GeeksforGeeks</a:t>
            </a:r>
            <a:br>
              <a:rPr lang="en-IN" sz="2600" dirty="0"/>
            </a:br>
            <a:br>
              <a:rPr lang="en-IN" sz="2400" dirty="0"/>
            </a:br>
            <a:endParaRPr lang="en-IN" sz="2400" dirty="0"/>
          </a:p>
        </p:txBody>
      </p:sp>
      <p:sp>
        <p:nvSpPr>
          <p:cNvPr id="4" name="Date Placeholder 3"/>
          <p:cNvSpPr>
            <a:spLocks noGrp="1"/>
          </p:cNvSpPr>
          <p:nvPr>
            <p:ph type="dt" sz="half" idx="10"/>
          </p:nvPr>
        </p:nvSpPr>
        <p:spPr/>
        <p:txBody>
          <a:bodyPr/>
          <a:lstStyle/>
          <a:p>
            <a:fld id="{073FF099-189D-44CB-8057-23A580131FE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42</a:t>
            </a:fld>
            <a:endParaRPr lang="en-IN"/>
          </a:p>
        </p:txBody>
      </p:sp>
    </p:spTree>
    <p:extLst>
      <p:ext uri="{BB962C8B-B14F-4D97-AF65-F5344CB8AC3E}">
        <p14:creationId xmlns:p14="http://schemas.microsoft.com/office/powerpoint/2010/main" val="3797572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Relocation</a:t>
            </a:r>
          </a:p>
        </p:txBody>
      </p:sp>
      <p:sp>
        <p:nvSpPr>
          <p:cNvPr id="3" name="Content Placeholder 2"/>
          <p:cNvSpPr>
            <a:spLocks noGrp="1"/>
          </p:cNvSpPr>
          <p:nvPr>
            <p:ph idx="1"/>
          </p:nvPr>
        </p:nvSpPr>
        <p:spPr/>
        <p:txBody>
          <a:bodyPr>
            <a:noAutofit/>
          </a:bodyPr>
          <a:lstStyle/>
          <a:p>
            <a:r>
              <a:rPr lang="en-IN" sz="2400" b="1" u="sng" dirty="0"/>
              <a:t>When a program gets swapped out to a disk memory, then it is not always possible that when it is swapped back into main memory then it occupies the previous memory location, </a:t>
            </a:r>
          </a:p>
          <a:p>
            <a:r>
              <a:rPr lang="en-IN" sz="2400" dirty="0"/>
              <a:t>Since the location may still be occupied by another process. </a:t>
            </a:r>
          </a:p>
          <a:p>
            <a:r>
              <a:rPr lang="en-IN" sz="2400" dirty="0"/>
              <a:t>We may need to </a:t>
            </a:r>
            <a:r>
              <a:rPr lang="en-IN" sz="2400" b="1" u="sng" dirty="0"/>
              <a:t>relocate the process to a different area of memory. Thus there is a possibility that program may be moved in main memory due to swapping.</a:t>
            </a:r>
          </a:p>
          <a:p>
            <a:endParaRPr lang="en-IN" sz="2400" dirty="0"/>
          </a:p>
          <a:p>
            <a:pPr marL="0" indent="0">
              <a:buNone/>
            </a:pPr>
            <a:r>
              <a:rPr lang="en-IN" sz="2400" dirty="0"/>
              <a:t>-</a:t>
            </a:r>
            <a:r>
              <a:rPr lang="en-IN" sz="2400" dirty="0" err="1"/>
              <a:t>GeeksforGeeks</a:t>
            </a:r>
            <a:br>
              <a:rPr lang="en-IN" sz="2400" dirty="0"/>
            </a:br>
            <a:endParaRPr lang="en-IN" sz="2400" dirty="0"/>
          </a:p>
        </p:txBody>
      </p:sp>
      <p:sp>
        <p:nvSpPr>
          <p:cNvPr id="4" name="Date Placeholder 3"/>
          <p:cNvSpPr>
            <a:spLocks noGrp="1"/>
          </p:cNvSpPr>
          <p:nvPr>
            <p:ph type="dt" sz="half" idx="10"/>
          </p:nvPr>
        </p:nvSpPr>
        <p:spPr/>
        <p:txBody>
          <a:bodyPr/>
          <a:lstStyle/>
          <a:p>
            <a:fld id="{A5E8A15A-A6CE-45FB-8C25-CF76CF0DBBA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43</a:t>
            </a:fld>
            <a:endParaRPr lang="en-IN"/>
          </a:p>
        </p:txBody>
      </p:sp>
      <p:sp>
        <p:nvSpPr>
          <p:cNvPr id="7" name="Rectangle 6"/>
          <p:cNvSpPr/>
          <p:nvPr/>
        </p:nvSpPr>
        <p:spPr>
          <a:xfrm>
            <a:off x="611560" y="5661248"/>
            <a:ext cx="6750496" cy="307777"/>
          </a:xfrm>
          <a:prstGeom prst="rect">
            <a:avLst/>
          </a:prstGeom>
        </p:spPr>
        <p:txBody>
          <a:bodyPr wrap="square">
            <a:spAutoFit/>
          </a:bodyPr>
          <a:lstStyle/>
          <a:p>
            <a:r>
              <a:rPr lang="en-IN" sz="1400" dirty="0"/>
              <a:t>https://www.geeksforgeeks.org/requirements-of-memory-management-system/</a:t>
            </a:r>
          </a:p>
        </p:txBody>
      </p:sp>
    </p:spTree>
    <p:extLst>
      <p:ext uri="{BB962C8B-B14F-4D97-AF65-F5344CB8AC3E}">
        <p14:creationId xmlns:p14="http://schemas.microsoft.com/office/powerpoint/2010/main" val="488779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Relocation</a:t>
            </a:r>
          </a:p>
        </p:txBody>
      </p:sp>
      <p:sp>
        <p:nvSpPr>
          <p:cNvPr id="3" name="Content Placeholder 2"/>
          <p:cNvSpPr>
            <a:spLocks noGrp="1"/>
          </p:cNvSpPr>
          <p:nvPr>
            <p:ph idx="1"/>
          </p:nvPr>
        </p:nvSpPr>
        <p:spPr/>
        <p:txBody>
          <a:bodyPr>
            <a:normAutofit/>
          </a:bodyPr>
          <a:lstStyle/>
          <a:p>
            <a:r>
              <a:rPr lang="en-IN" sz="2400" b="1" dirty="0"/>
              <a:t>Relocation</a:t>
            </a:r>
            <a:r>
              <a:rPr lang="en-IN" sz="2400" dirty="0"/>
              <a:t> is the process of assigning load addresses for position-dependent code and data of a program and adjusting the code and data to reflect the assigned addresses.</a:t>
            </a:r>
          </a:p>
          <a:p>
            <a:endParaRPr lang="en-IN" sz="2400" dirty="0"/>
          </a:p>
          <a:p>
            <a:r>
              <a:rPr lang="en-IN" sz="2400" b="1" u="sng" dirty="0"/>
              <a:t>Relocation is typically done by the linker at link time, but it can also be done at load time by a relocating loader.</a:t>
            </a:r>
          </a:p>
          <a:p>
            <a:endParaRPr lang="en-IN" sz="2400" b="1" u="sng" dirty="0"/>
          </a:p>
          <a:p>
            <a:pPr marL="0" indent="0">
              <a:buNone/>
            </a:pPr>
            <a:r>
              <a:rPr lang="en-IN" sz="2400" dirty="0"/>
              <a:t>-Wikipedia</a:t>
            </a:r>
          </a:p>
        </p:txBody>
      </p:sp>
      <p:sp>
        <p:nvSpPr>
          <p:cNvPr id="4" name="Date Placeholder 3"/>
          <p:cNvSpPr>
            <a:spLocks noGrp="1"/>
          </p:cNvSpPr>
          <p:nvPr>
            <p:ph type="dt" sz="half" idx="10"/>
          </p:nvPr>
        </p:nvSpPr>
        <p:spPr/>
        <p:txBody>
          <a:bodyPr/>
          <a:lstStyle/>
          <a:p>
            <a:fld id="{C150E847-7E82-4843-B617-FF829E367DE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44</a:t>
            </a:fld>
            <a:endParaRPr lang="en-IN"/>
          </a:p>
        </p:txBody>
      </p:sp>
      <p:sp>
        <p:nvSpPr>
          <p:cNvPr id="7" name="Rectangle 6"/>
          <p:cNvSpPr/>
          <p:nvPr/>
        </p:nvSpPr>
        <p:spPr>
          <a:xfrm>
            <a:off x="395536" y="3212976"/>
            <a:ext cx="8280920" cy="100811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0465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C5F330-7A0C-4FBA-9E05-51EE62DD305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45</a:t>
            </a:fld>
            <a:endParaRPr lang="en-IN"/>
          </a:p>
        </p:txBody>
      </p:sp>
      <p:sp>
        <p:nvSpPr>
          <p:cNvPr id="3" name="Content Placeholder 2"/>
          <p:cNvSpPr>
            <a:spLocks noGrp="1"/>
          </p:cNvSpPr>
          <p:nvPr>
            <p:ph idx="4294967295"/>
          </p:nvPr>
        </p:nvSpPr>
        <p:spPr>
          <a:xfrm>
            <a:off x="467544" y="476672"/>
            <a:ext cx="8229600" cy="5606083"/>
          </a:xfrm>
        </p:spPr>
        <p:txBody>
          <a:bodyPr>
            <a:normAutofit/>
          </a:bodyPr>
          <a:lstStyle/>
          <a:p>
            <a:pPr marL="0" indent="0">
              <a:buNone/>
            </a:pPr>
            <a:r>
              <a:rPr lang="en-IN" sz="2400" b="1" dirty="0"/>
              <a:t>GATE CS 1998 | Question 25</a:t>
            </a:r>
          </a:p>
          <a:p>
            <a:pPr marL="0" indent="0">
              <a:buNone/>
            </a:pPr>
            <a:r>
              <a:rPr lang="en-IN" sz="2400" dirty="0"/>
              <a:t>In a resident- OS computer, which of the following system software must reside in the main memory under all situations?</a:t>
            </a:r>
            <a:br>
              <a:rPr lang="en-IN" sz="2400" dirty="0"/>
            </a:br>
            <a:r>
              <a:rPr lang="en-IN" sz="2400" b="1" dirty="0"/>
              <a:t>(A)</a:t>
            </a:r>
            <a:r>
              <a:rPr lang="en-IN" sz="2400" dirty="0"/>
              <a:t> Assembler</a:t>
            </a:r>
            <a:br>
              <a:rPr lang="en-IN" sz="2400" dirty="0"/>
            </a:br>
            <a:r>
              <a:rPr lang="en-IN" sz="2400" b="1" dirty="0"/>
              <a:t>(B)</a:t>
            </a:r>
            <a:r>
              <a:rPr lang="en-IN" sz="2400" dirty="0"/>
              <a:t> Linker</a:t>
            </a:r>
            <a:br>
              <a:rPr lang="en-IN" sz="2400" dirty="0"/>
            </a:br>
            <a:r>
              <a:rPr lang="en-IN" sz="2400" b="1" dirty="0"/>
              <a:t>(C)</a:t>
            </a:r>
            <a:r>
              <a:rPr lang="en-IN" sz="2400" dirty="0"/>
              <a:t> Loader</a:t>
            </a:r>
            <a:br>
              <a:rPr lang="en-IN" sz="2400" dirty="0"/>
            </a:br>
            <a:r>
              <a:rPr lang="en-IN" sz="2400" b="1" dirty="0"/>
              <a:t>(D)</a:t>
            </a:r>
            <a:r>
              <a:rPr lang="en-IN" sz="2400" dirty="0"/>
              <a:t> Compiler</a:t>
            </a:r>
            <a:br>
              <a:rPr lang="en-IN" sz="2400" dirty="0"/>
            </a:br>
            <a:br>
              <a:rPr lang="en-IN" sz="2400" dirty="0"/>
            </a:br>
            <a:br>
              <a:rPr lang="en-IN" dirty="0"/>
            </a:br>
            <a:endParaRPr lang="en-IN" dirty="0"/>
          </a:p>
        </p:txBody>
      </p:sp>
    </p:spTree>
    <p:extLst>
      <p:ext uri="{BB962C8B-B14F-4D97-AF65-F5344CB8AC3E}">
        <p14:creationId xmlns:p14="http://schemas.microsoft.com/office/powerpoint/2010/main" val="15687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3258B-8F14-437C-845E-24851592D3DC}"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46</a:t>
            </a:fld>
            <a:endParaRPr lang="en-IN"/>
          </a:p>
        </p:txBody>
      </p:sp>
      <p:sp>
        <p:nvSpPr>
          <p:cNvPr id="3" name="Content Placeholder 2"/>
          <p:cNvSpPr>
            <a:spLocks noGrp="1"/>
          </p:cNvSpPr>
          <p:nvPr>
            <p:ph idx="4294967295"/>
          </p:nvPr>
        </p:nvSpPr>
        <p:spPr>
          <a:xfrm>
            <a:off x="467544" y="476672"/>
            <a:ext cx="8229600" cy="5606083"/>
          </a:xfrm>
        </p:spPr>
        <p:txBody>
          <a:bodyPr>
            <a:normAutofit fontScale="55000" lnSpcReduction="20000"/>
          </a:bodyPr>
          <a:lstStyle/>
          <a:p>
            <a:pPr marL="0" indent="0">
              <a:buNone/>
            </a:pPr>
            <a:r>
              <a:rPr lang="en-IN" b="1" dirty="0"/>
              <a:t>GATE CS 1998 | Question 25</a:t>
            </a:r>
          </a:p>
          <a:p>
            <a:pPr marL="0" indent="0">
              <a:buNone/>
            </a:pPr>
            <a:r>
              <a:rPr lang="en-IN" dirty="0"/>
              <a:t>In a resident- OS computer, which of the following system software must reside in the main memory under all situations?</a:t>
            </a:r>
            <a:br>
              <a:rPr lang="en-IN" dirty="0"/>
            </a:br>
            <a:r>
              <a:rPr lang="en-IN" b="1" dirty="0"/>
              <a:t>(A)</a:t>
            </a:r>
            <a:r>
              <a:rPr lang="en-IN" dirty="0"/>
              <a:t> Assembler</a:t>
            </a:r>
            <a:br>
              <a:rPr lang="en-IN" dirty="0"/>
            </a:br>
            <a:r>
              <a:rPr lang="en-IN" b="1" dirty="0"/>
              <a:t>(B)</a:t>
            </a:r>
            <a:r>
              <a:rPr lang="en-IN" dirty="0"/>
              <a:t> Linker</a:t>
            </a:r>
            <a:br>
              <a:rPr lang="en-IN" dirty="0"/>
            </a:br>
            <a:r>
              <a:rPr lang="en-IN" b="1" dirty="0"/>
              <a:t>(C)</a:t>
            </a:r>
            <a:r>
              <a:rPr lang="en-IN" dirty="0"/>
              <a:t> Loader</a:t>
            </a:r>
            <a:br>
              <a:rPr lang="en-IN" dirty="0"/>
            </a:br>
            <a:r>
              <a:rPr lang="en-IN" b="1" dirty="0"/>
              <a:t>(D)</a:t>
            </a:r>
            <a:r>
              <a:rPr lang="en-IN" dirty="0"/>
              <a:t> Compiler</a:t>
            </a:r>
            <a:br>
              <a:rPr lang="en-IN" dirty="0"/>
            </a:br>
            <a:br>
              <a:rPr lang="en-IN" dirty="0"/>
            </a:br>
            <a:br>
              <a:rPr lang="en-IN" dirty="0"/>
            </a:br>
            <a:r>
              <a:rPr lang="en-IN" b="1" dirty="0"/>
              <a:t>Answer:</a:t>
            </a:r>
            <a:r>
              <a:rPr lang="en-IN" dirty="0"/>
              <a:t> </a:t>
            </a:r>
            <a:r>
              <a:rPr lang="en-IN" b="1" dirty="0"/>
              <a:t>(C)</a:t>
            </a:r>
            <a:r>
              <a:rPr lang="en-IN" dirty="0"/>
              <a:t> </a:t>
            </a:r>
            <a:br>
              <a:rPr lang="en-IN" dirty="0"/>
            </a:br>
            <a:br>
              <a:rPr lang="en-IN" dirty="0"/>
            </a:br>
            <a:r>
              <a:rPr lang="en-IN" b="1" dirty="0"/>
              <a:t>Explanation:</a:t>
            </a:r>
            <a:r>
              <a:rPr lang="en-IN" dirty="0"/>
              <a:t> Loader is the part of an operating system that is responsible for loading programs and libraries. it places the programs into memory and also prepares them for execution.</a:t>
            </a:r>
          </a:p>
          <a:p>
            <a:pPr marL="0" indent="0">
              <a:buNone/>
            </a:pPr>
            <a:r>
              <a:rPr lang="en-IN" dirty="0"/>
              <a:t>Loading a program involves tasks such as reading the contents of the executable file containing the program instructions into memory, and then carrying out other required preparatory tasks to prepare the executable for running so any software must reside in the main memory under all situations.</a:t>
            </a:r>
          </a:p>
          <a:p>
            <a:pPr marL="0" indent="0">
              <a:buNone/>
            </a:pPr>
            <a:r>
              <a:rPr lang="en-IN" dirty="0"/>
              <a:t>The operating system starts the program by passing control to the loaded program code once the loading process is completed.</a:t>
            </a:r>
          </a:p>
          <a:p>
            <a:pPr marL="0" indent="0">
              <a:buNone/>
            </a:pPr>
            <a:r>
              <a:rPr lang="en-IN" dirty="0"/>
              <a:t>Option (C) is correct.</a:t>
            </a:r>
            <a:br>
              <a:rPr lang="en-IN" dirty="0"/>
            </a:br>
            <a:endParaRPr lang="en-IN" dirty="0"/>
          </a:p>
          <a:p>
            <a:pPr marL="0" indent="0">
              <a:buNone/>
            </a:pPr>
            <a:endParaRPr lang="en-IN" dirty="0"/>
          </a:p>
        </p:txBody>
      </p:sp>
    </p:spTree>
    <p:extLst>
      <p:ext uri="{BB962C8B-B14F-4D97-AF65-F5344CB8AC3E}">
        <p14:creationId xmlns:p14="http://schemas.microsoft.com/office/powerpoint/2010/main" val="2183290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2C55F-3C93-42BC-93E6-7A8D4CB8456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47</a:t>
            </a:fld>
            <a:endParaRPr lang="en-IN"/>
          </a:p>
        </p:txBody>
      </p:sp>
      <p:sp>
        <p:nvSpPr>
          <p:cNvPr id="6" name="Rectangle 5"/>
          <p:cNvSpPr/>
          <p:nvPr/>
        </p:nvSpPr>
        <p:spPr>
          <a:xfrm>
            <a:off x="579853" y="836712"/>
            <a:ext cx="7488832" cy="3416320"/>
          </a:xfrm>
          <a:prstGeom prst="rect">
            <a:avLst/>
          </a:prstGeom>
        </p:spPr>
        <p:txBody>
          <a:bodyPr wrap="square">
            <a:spAutoFit/>
          </a:bodyPr>
          <a:lstStyle/>
          <a:p>
            <a:r>
              <a:rPr lang="en-IN" sz="2400" dirty="0"/>
              <a:t>Q) A linker program</a:t>
            </a:r>
          </a:p>
          <a:p>
            <a:r>
              <a:rPr lang="en-IN" sz="2400" dirty="0"/>
              <a:t>a. places the program in the memory for the purpose of execution.</a:t>
            </a:r>
          </a:p>
          <a:p>
            <a:r>
              <a:rPr lang="en-IN" sz="2400" dirty="0"/>
              <a:t>b. relocates the program to execute from the specific memory area allocated to it.</a:t>
            </a:r>
          </a:p>
          <a:p>
            <a:r>
              <a:rPr lang="en-IN" sz="2400" dirty="0"/>
              <a:t>c. links the program with other programs needed for its execution.</a:t>
            </a:r>
          </a:p>
          <a:p>
            <a:r>
              <a:rPr lang="en-IN" sz="2400" dirty="0"/>
              <a:t>d. interfaces the program with the entities generating its input data.</a:t>
            </a:r>
          </a:p>
        </p:txBody>
      </p:sp>
    </p:spTree>
    <p:extLst>
      <p:ext uri="{BB962C8B-B14F-4D97-AF65-F5344CB8AC3E}">
        <p14:creationId xmlns:p14="http://schemas.microsoft.com/office/powerpoint/2010/main" val="3923429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C7BCCE-189B-4E28-8D72-1CE53F20D41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48</a:t>
            </a:fld>
            <a:endParaRPr lang="en-IN"/>
          </a:p>
        </p:txBody>
      </p:sp>
      <p:sp>
        <p:nvSpPr>
          <p:cNvPr id="6" name="Rectangle 5"/>
          <p:cNvSpPr/>
          <p:nvPr/>
        </p:nvSpPr>
        <p:spPr>
          <a:xfrm>
            <a:off x="579853" y="836712"/>
            <a:ext cx="7488832" cy="4154984"/>
          </a:xfrm>
          <a:prstGeom prst="rect">
            <a:avLst/>
          </a:prstGeom>
        </p:spPr>
        <p:txBody>
          <a:bodyPr wrap="square">
            <a:spAutoFit/>
          </a:bodyPr>
          <a:lstStyle/>
          <a:p>
            <a:r>
              <a:rPr lang="en-IN" sz="2400" dirty="0"/>
              <a:t>Q) A linker program</a:t>
            </a:r>
          </a:p>
          <a:p>
            <a:r>
              <a:rPr lang="en-IN" sz="2400" dirty="0"/>
              <a:t>a. places the program in the memory for the purpose of execution.</a:t>
            </a:r>
          </a:p>
          <a:p>
            <a:r>
              <a:rPr lang="en-IN" sz="2400" dirty="0"/>
              <a:t>b. relocates the program to execute from the specific memory area allocated to it.</a:t>
            </a:r>
          </a:p>
          <a:p>
            <a:r>
              <a:rPr lang="en-IN" sz="2400" dirty="0"/>
              <a:t>c. links the program with other programs needed for its execution.</a:t>
            </a:r>
          </a:p>
          <a:p>
            <a:r>
              <a:rPr lang="en-IN" sz="2400" dirty="0"/>
              <a:t>d. interfaces the program with the entities generating its input data.</a:t>
            </a:r>
          </a:p>
          <a:p>
            <a:endParaRPr lang="en-IN" sz="2400" dirty="0"/>
          </a:p>
          <a:p>
            <a:r>
              <a:rPr lang="en-IN" sz="2400" dirty="0" err="1"/>
              <a:t>Ans</a:t>
            </a:r>
            <a:r>
              <a:rPr lang="en-IN" sz="2400" dirty="0"/>
              <a:t>) c)</a:t>
            </a:r>
          </a:p>
        </p:txBody>
      </p:sp>
    </p:spTree>
    <p:extLst>
      <p:ext uri="{BB962C8B-B14F-4D97-AF65-F5344CB8AC3E}">
        <p14:creationId xmlns:p14="http://schemas.microsoft.com/office/powerpoint/2010/main" val="291072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899592" y="2708920"/>
            <a:ext cx="7723187" cy="576262"/>
          </a:xfrm>
        </p:spPr>
        <p:txBody>
          <a:bodyPr>
            <a:normAutofit fontScale="90000"/>
          </a:bodyPr>
          <a:lstStyle/>
          <a:p>
            <a:pPr eaLnBrk="1" hangingPunct="1"/>
            <a:r>
              <a:rPr lang="en-US" altLang="en-US" dirty="0"/>
              <a:t>What is an Operating System?</a:t>
            </a:r>
          </a:p>
        </p:txBody>
      </p:sp>
      <p:sp>
        <p:nvSpPr>
          <p:cNvPr id="2" name="Date Placeholder 1"/>
          <p:cNvSpPr>
            <a:spLocks noGrp="1"/>
          </p:cNvSpPr>
          <p:nvPr>
            <p:ph type="dt" sz="half" idx="10"/>
          </p:nvPr>
        </p:nvSpPr>
        <p:spPr/>
        <p:txBody>
          <a:bodyPr/>
          <a:lstStyle/>
          <a:p>
            <a:fld id="{E854B331-5CBB-4635-82BD-9585B3DFBB2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49</a:t>
            </a:fld>
            <a:endParaRPr lang="en-IN"/>
          </a:p>
        </p:txBody>
      </p:sp>
    </p:spTree>
    <p:extLst>
      <p:ext uri="{BB962C8B-B14F-4D97-AF65-F5344CB8AC3E}">
        <p14:creationId xmlns:p14="http://schemas.microsoft.com/office/powerpoint/2010/main" val="48622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Programs</a:t>
            </a:r>
          </a:p>
        </p:txBody>
      </p:sp>
      <p:sp>
        <p:nvSpPr>
          <p:cNvPr id="3" name="Content Placeholder 2"/>
          <p:cNvSpPr>
            <a:spLocks noGrp="1"/>
          </p:cNvSpPr>
          <p:nvPr>
            <p:ph idx="1"/>
          </p:nvPr>
        </p:nvSpPr>
        <p:spPr/>
        <p:txBody>
          <a:bodyPr>
            <a:noAutofit/>
          </a:bodyPr>
          <a:lstStyle/>
          <a:p>
            <a:pPr marL="0" indent="0">
              <a:buNone/>
            </a:pPr>
            <a:r>
              <a:rPr lang="en-IN" sz="2400" dirty="0"/>
              <a:t>Various System Programs are :</a:t>
            </a:r>
          </a:p>
          <a:p>
            <a:r>
              <a:rPr lang="en-IN" sz="2400" dirty="0"/>
              <a:t>Assemblers</a:t>
            </a:r>
          </a:p>
          <a:p>
            <a:r>
              <a:rPr lang="en-IN" sz="2400" dirty="0"/>
              <a:t>Loaders</a:t>
            </a:r>
          </a:p>
          <a:p>
            <a:r>
              <a:rPr lang="en-IN" sz="2400" dirty="0"/>
              <a:t>Linkers</a:t>
            </a:r>
          </a:p>
          <a:p>
            <a:r>
              <a:rPr lang="en-IN" sz="2400" dirty="0"/>
              <a:t>Macro processor</a:t>
            </a:r>
          </a:p>
          <a:p>
            <a:r>
              <a:rPr lang="en-IN" sz="2400" dirty="0"/>
              <a:t>Compiler</a:t>
            </a:r>
          </a:p>
          <a:p>
            <a:r>
              <a:rPr lang="en-IN" sz="2400" dirty="0"/>
              <a:t>Interpreter</a:t>
            </a:r>
          </a:p>
          <a:p>
            <a:r>
              <a:rPr lang="en-IN" sz="2400" dirty="0"/>
              <a:t>Operating System</a:t>
            </a:r>
          </a:p>
          <a:p>
            <a:r>
              <a:rPr lang="en-IN" sz="2400" dirty="0"/>
              <a:t>Device drivers</a:t>
            </a:r>
          </a:p>
        </p:txBody>
      </p:sp>
      <p:sp>
        <p:nvSpPr>
          <p:cNvPr id="4" name="Date Placeholder 3"/>
          <p:cNvSpPr>
            <a:spLocks noGrp="1"/>
          </p:cNvSpPr>
          <p:nvPr>
            <p:ph type="dt" sz="half" idx="10"/>
          </p:nvPr>
        </p:nvSpPr>
        <p:spPr/>
        <p:txBody>
          <a:bodyPr/>
          <a:lstStyle/>
          <a:p>
            <a:fld id="{956FEB12-40B5-4E07-80E8-92622D2D921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5</a:t>
            </a:fld>
            <a:endParaRPr lang="en-IN"/>
          </a:p>
        </p:txBody>
      </p:sp>
    </p:spTree>
    <p:extLst>
      <p:ext uri="{BB962C8B-B14F-4D97-AF65-F5344CB8AC3E}">
        <p14:creationId xmlns:p14="http://schemas.microsoft.com/office/powerpoint/2010/main" val="3275386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ltLang="en-US"/>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a:bodyPr>
          <a:lstStyle/>
          <a:p>
            <a:r>
              <a:rPr lang="en-US" altLang="en-US" sz="2400" dirty="0"/>
              <a:t>A program that acts as an </a:t>
            </a:r>
            <a:r>
              <a:rPr lang="en-US" altLang="en-US" sz="2400" b="1" u="sng" dirty="0"/>
              <a:t>intermediary between a user of a computer and the computer hardware.</a:t>
            </a:r>
          </a:p>
          <a:p>
            <a:endParaRPr lang="en-US" altLang="en-US" sz="2400" dirty="0"/>
          </a:p>
          <a:p>
            <a:r>
              <a:rPr lang="en-US" altLang="en-US" sz="2400" dirty="0"/>
              <a:t>Provides </a:t>
            </a:r>
            <a:r>
              <a:rPr lang="en-US" altLang="en-US" sz="2400" b="1" u="sng" dirty="0"/>
              <a:t>an environment in which a user can execute programs </a:t>
            </a:r>
            <a:r>
              <a:rPr lang="en-US" altLang="en-US" sz="2400" dirty="0"/>
              <a:t>in a convenient and efficient manner.</a:t>
            </a:r>
          </a:p>
          <a:p>
            <a:endParaRPr lang="en-US" altLang="en-US" sz="2400" dirty="0"/>
          </a:p>
        </p:txBody>
      </p:sp>
      <p:sp>
        <p:nvSpPr>
          <p:cNvPr id="2" name="Date Placeholder 1"/>
          <p:cNvSpPr>
            <a:spLocks noGrp="1"/>
          </p:cNvSpPr>
          <p:nvPr>
            <p:ph type="dt" sz="half" idx="10"/>
          </p:nvPr>
        </p:nvSpPr>
        <p:spPr/>
        <p:txBody>
          <a:bodyPr/>
          <a:lstStyle/>
          <a:p>
            <a:fld id="{7C31C2B7-799C-4396-82C8-6DC5EAB4A0F4}"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50</a:t>
            </a:fld>
            <a:endParaRPr lang="en-IN"/>
          </a:p>
        </p:txBody>
      </p:sp>
    </p:spTree>
    <p:extLst>
      <p:ext uri="{BB962C8B-B14F-4D97-AF65-F5344CB8AC3E}">
        <p14:creationId xmlns:p14="http://schemas.microsoft.com/office/powerpoint/2010/main" val="454055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ltLang="en-US"/>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a:bodyPr>
          <a:lstStyle/>
          <a:p>
            <a:r>
              <a:rPr lang="en-US" altLang="en-US" sz="2800" dirty="0"/>
              <a:t>Operating system goals:</a:t>
            </a:r>
          </a:p>
          <a:p>
            <a:pPr lvl="1"/>
            <a:r>
              <a:rPr lang="en-US" altLang="en-US" sz="2400" dirty="0">
                <a:solidFill>
                  <a:srgbClr val="FF0000"/>
                </a:solidFill>
              </a:rPr>
              <a:t>Execute user programs and make solving user problems easier</a:t>
            </a:r>
          </a:p>
          <a:p>
            <a:pPr lvl="1"/>
            <a:r>
              <a:rPr lang="en-US" altLang="en-US" sz="2400" dirty="0"/>
              <a:t>Make the computer system convenient to use</a:t>
            </a:r>
          </a:p>
          <a:p>
            <a:pPr lvl="1"/>
            <a:r>
              <a:rPr lang="en-US" altLang="en-US" sz="2400" dirty="0">
                <a:solidFill>
                  <a:srgbClr val="FF0000"/>
                </a:solidFill>
              </a:rPr>
              <a:t>Use the computer hardware in an efficient manner</a:t>
            </a:r>
          </a:p>
        </p:txBody>
      </p:sp>
      <p:sp>
        <p:nvSpPr>
          <p:cNvPr id="2" name="Date Placeholder 1"/>
          <p:cNvSpPr>
            <a:spLocks noGrp="1"/>
          </p:cNvSpPr>
          <p:nvPr>
            <p:ph type="dt" sz="half" idx="10"/>
          </p:nvPr>
        </p:nvSpPr>
        <p:spPr/>
        <p:txBody>
          <a:bodyPr/>
          <a:lstStyle/>
          <a:p>
            <a:fld id="{66572580-D2D4-45D1-AFB3-2AC7A621F091}"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51</a:t>
            </a:fld>
            <a:endParaRPr lang="en-IN"/>
          </a:p>
        </p:txBody>
      </p:sp>
    </p:spTree>
    <p:extLst>
      <p:ext uri="{BB962C8B-B14F-4D97-AF65-F5344CB8AC3E}">
        <p14:creationId xmlns:p14="http://schemas.microsoft.com/office/powerpoint/2010/main" val="48430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1556792"/>
            <a:ext cx="54483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B40087E-BC3D-4DE9-87EB-4CC3F45D315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52</a:t>
            </a:fld>
            <a:endParaRPr lang="en-IN"/>
          </a:p>
        </p:txBody>
      </p:sp>
    </p:spTree>
    <p:extLst>
      <p:ext uri="{BB962C8B-B14F-4D97-AF65-F5344CB8AC3E}">
        <p14:creationId xmlns:p14="http://schemas.microsoft.com/office/powerpoint/2010/main" val="2853283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400" dirty="0"/>
              <a:t>Computer system can be divided into four components:</a:t>
            </a:r>
          </a:p>
          <a:p>
            <a:pPr lvl="1"/>
            <a:r>
              <a:rPr lang="en-US" altLang="en-US" sz="2400" dirty="0"/>
              <a:t>Hardware </a:t>
            </a:r>
          </a:p>
          <a:p>
            <a:pPr lvl="1"/>
            <a:r>
              <a:rPr lang="en-US" altLang="en-US" sz="2400" dirty="0"/>
              <a:t>Operating system</a:t>
            </a:r>
          </a:p>
          <a:p>
            <a:pPr lvl="1"/>
            <a:r>
              <a:rPr lang="en-US" altLang="en-US" sz="2400" dirty="0"/>
              <a:t>System &amp; Application programs </a:t>
            </a:r>
          </a:p>
          <a:p>
            <a:pPr lvl="1"/>
            <a:r>
              <a:rPr lang="en-US" altLang="en-US" sz="2400" dirty="0"/>
              <a:t>Users</a:t>
            </a:r>
          </a:p>
          <a:p>
            <a:pPr lvl="1"/>
            <a:endParaRPr lang="en-US" altLang="en-US" sz="1800"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D4AE29E-9515-498B-933B-3DC9097BC536}"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53</a:t>
            </a:fld>
            <a:endParaRPr lang="en-IN"/>
          </a:p>
        </p:txBody>
      </p:sp>
    </p:spTree>
    <p:extLst>
      <p:ext uri="{BB962C8B-B14F-4D97-AF65-F5344CB8AC3E}">
        <p14:creationId xmlns:p14="http://schemas.microsoft.com/office/powerpoint/2010/main" val="951732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200" dirty="0"/>
              <a:t>Hardware – provides basic computing resources</a:t>
            </a:r>
          </a:p>
          <a:p>
            <a:pPr lvl="1"/>
            <a:r>
              <a:rPr lang="en-US" altLang="en-US" sz="2200" dirty="0"/>
              <a:t>CPU, </a:t>
            </a:r>
          </a:p>
          <a:p>
            <a:pPr lvl="1"/>
            <a:r>
              <a:rPr lang="en-US" altLang="en-US" sz="2200" dirty="0"/>
              <a:t>memory, </a:t>
            </a:r>
          </a:p>
          <a:p>
            <a:pPr lvl="1"/>
            <a:r>
              <a:rPr lang="en-US" altLang="en-US" sz="2200" dirty="0"/>
              <a:t>I/O devices</a:t>
            </a:r>
          </a:p>
          <a:p>
            <a:endParaRPr lang="en-US" altLang="en-US" sz="2200" dirty="0"/>
          </a:p>
          <a:p>
            <a:r>
              <a:rPr lang="en-US" altLang="en-US" sz="2200" dirty="0"/>
              <a:t>Operating system</a:t>
            </a:r>
          </a:p>
          <a:p>
            <a:pPr lvl="1"/>
            <a:r>
              <a:rPr lang="en-US" altLang="en-US" sz="2200" dirty="0"/>
              <a:t>Controls and </a:t>
            </a:r>
          </a:p>
          <a:p>
            <a:pPr lvl="1"/>
            <a:r>
              <a:rPr lang="en-US" altLang="en-US" sz="2200" dirty="0"/>
              <a:t>Coordinates use of hardware among various applications and users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0017B14-2048-4319-9E63-C63F23F2D68D}"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54</a:t>
            </a:fld>
            <a:endParaRPr lang="en-IN"/>
          </a:p>
        </p:txBody>
      </p:sp>
    </p:spTree>
    <p:extLst>
      <p:ext uri="{BB962C8B-B14F-4D97-AF65-F5344CB8AC3E}">
        <p14:creationId xmlns:p14="http://schemas.microsoft.com/office/powerpoint/2010/main" val="3142874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200" dirty="0"/>
              <a:t>Application programs </a:t>
            </a:r>
          </a:p>
          <a:p>
            <a:pPr lvl="1"/>
            <a:r>
              <a:rPr lang="en-US" altLang="en-US" sz="2200" dirty="0"/>
              <a:t> define the ways in which the system resources are used </a:t>
            </a:r>
          </a:p>
          <a:p>
            <a:pPr lvl="1"/>
            <a:r>
              <a:rPr lang="en-US" altLang="en-US" sz="2200" dirty="0"/>
              <a:t>to solve the computing problems of the users</a:t>
            </a:r>
          </a:p>
          <a:p>
            <a:pPr lvl="2"/>
            <a:r>
              <a:rPr lang="en-US" altLang="en-US" sz="2200" dirty="0"/>
              <a:t>Word processors, </a:t>
            </a:r>
          </a:p>
          <a:p>
            <a:pPr lvl="2"/>
            <a:r>
              <a:rPr lang="en-US" altLang="en-US" sz="2200" dirty="0"/>
              <a:t>web browsers, </a:t>
            </a:r>
          </a:p>
          <a:p>
            <a:pPr lvl="2"/>
            <a:r>
              <a:rPr lang="en-US" altLang="en-US" sz="2200" dirty="0"/>
              <a:t>database systems, </a:t>
            </a:r>
          </a:p>
          <a:p>
            <a:pPr lvl="2"/>
            <a:r>
              <a:rPr lang="en-US" altLang="en-US" sz="2200" dirty="0"/>
              <a:t>video games</a:t>
            </a:r>
          </a:p>
          <a:p>
            <a:r>
              <a:rPr lang="en-US" altLang="en-US" sz="2200" dirty="0"/>
              <a:t>Users</a:t>
            </a:r>
          </a:p>
          <a:p>
            <a:pPr lvl="1"/>
            <a:r>
              <a:rPr lang="en-US" altLang="en-US" sz="2200" dirty="0"/>
              <a:t>People, machines, other computers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9396709-DA8B-4666-89C6-D1A1B677413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55</a:t>
            </a:fld>
            <a:endParaRPr lang="en-IN"/>
          </a:p>
        </p:txBody>
      </p:sp>
    </p:spTree>
    <p:extLst>
      <p:ext uri="{BB962C8B-B14F-4D97-AF65-F5344CB8AC3E}">
        <p14:creationId xmlns:p14="http://schemas.microsoft.com/office/powerpoint/2010/main" val="4284400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08721"/>
            <a:ext cx="748883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27584" y="4581128"/>
            <a:ext cx="7992888" cy="646331"/>
          </a:xfrm>
          <a:prstGeom prst="rect">
            <a:avLst/>
          </a:prstGeom>
          <a:noFill/>
        </p:spPr>
        <p:txBody>
          <a:bodyPr wrap="square" rtlCol="0">
            <a:spAutoFit/>
          </a:bodyPr>
          <a:lstStyle/>
          <a:p>
            <a:r>
              <a:rPr lang="en-IN" dirty="0"/>
              <a:t>OS controls and coordinates the use of hardware among the various application programs for the various users.</a:t>
            </a:r>
          </a:p>
        </p:txBody>
      </p:sp>
      <p:sp>
        <p:nvSpPr>
          <p:cNvPr id="3" name="Date Placeholder 2"/>
          <p:cNvSpPr>
            <a:spLocks noGrp="1"/>
          </p:cNvSpPr>
          <p:nvPr>
            <p:ph type="dt" sz="half" idx="10"/>
          </p:nvPr>
        </p:nvSpPr>
        <p:spPr/>
        <p:txBody>
          <a:bodyPr/>
          <a:lstStyle/>
          <a:p>
            <a:fld id="{739A477E-D4EB-44EC-8EEF-6CCF2DD101B5}"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56</a:t>
            </a:fld>
            <a:endParaRPr lang="en-IN"/>
          </a:p>
        </p:txBody>
      </p:sp>
    </p:spTree>
    <p:extLst>
      <p:ext uri="{BB962C8B-B14F-4D97-AF65-F5344CB8AC3E}">
        <p14:creationId xmlns:p14="http://schemas.microsoft.com/office/powerpoint/2010/main" val="2366208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229600" cy="562074"/>
          </a:xfrm>
        </p:spPr>
        <p:txBody>
          <a:bodyPr>
            <a:normAutofit fontScale="90000"/>
          </a:bodyPr>
          <a:lstStyle/>
          <a:p>
            <a:r>
              <a:rPr lang="en-IN" dirty="0"/>
              <a:t>Evolution of Operating System</a:t>
            </a:r>
          </a:p>
        </p:txBody>
      </p:sp>
      <p:sp>
        <p:nvSpPr>
          <p:cNvPr id="6" name="Content Placeholder 5"/>
          <p:cNvSpPr>
            <a:spLocks noGrp="1"/>
          </p:cNvSpPr>
          <p:nvPr>
            <p:ph idx="1"/>
          </p:nvPr>
        </p:nvSpPr>
        <p:spPr>
          <a:xfrm>
            <a:off x="457200" y="1052736"/>
            <a:ext cx="8229600" cy="5073427"/>
          </a:xfrm>
        </p:spPr>
        <p:txBody>
          <a:bodyPr>
            <a:normAutofit fontScale="62500" lnSpcReduction="20000"/>
          </a:bodyPr>
          <a:lstStyle/>
          <a:p>
            <a:r>
              <a:rPr lang="en-IN" dirty="0"/>
              <a:t>Mainframe System</a:t>
            </a:r>
          </a:p>
          <a:p>
            <a:pPr lvl="1"/>
            <a:r>
              <a:rPr lang="en-IN" dirty="0"/>
              <a:t>Batch Systems</a:t>
            </a:r>
          </a:p>
          <a:p>
            <a:pPr lvl="1"/>
            <a:r>
              <a:rPr lang="en-IN" dirty="0" err="1"/>
              <a:t>Multiprogrammed</a:t>
            </a:r>
            <a:r>
              <a:rPr lang="en-IN" dirty="0"/>
              <a:t> Systems</a:t>
            </a:r>
          </a:p>
          <a:p>
            <a:pPr lvl="1"/>
            <a:r>
              <a:rPr lang="en-IN" dirty="0"/>
              <a:t>Time Sharing Systems</a:t>
            </a:r>
          </a:p>
          <a:p>
            <a:r>
              <a:rPr lang="en-IN" dirty="0"/>
              <a:t>Desktop Systems</a:t>
            </a:r>
          </a:p>
          <a:p>
            <a:pPr lvl="1"/>
            <a:r>
              <a:rPr lang="en-IN" dirty="0"/>
              <a:t>Multiprocessor Systems</a:t>
            </a:r>
          </a:p>
          <a:p>
            <a:pPr lvl="2"/>
            <a:r>
              <a:rPr lang="en-IN" dirty="0"/>
              <a:t>Symmetric Multiprocessor</a:t>
            </a:r>
          </a:p>
          <a:p>
            <a:pPr lvl="2"/>
            <a:r>
              <a:rPr lang="en-IN" dirty="0"/>
              <a:t>Asymmetric Multiprocessor</a:t>
            </a:r>
          </a:p>
          <a:p>
            <a:pPr lvl="1"/>
            <a:r>
              <a:rPr lang="en-IN" dirty="0"/>
              <a:t>Distributed Systems</a:t>
            </a:r>
          </a:p>
          <a:p>
            <a:pPr lvl="2"/>
            <a:r>
              <a:rPr lang="en-IN" dirty="0"/>
              <a:t>Client Server Systems</a:t>
            </a:r>
          </a:p>
          <a:p>
            <a:pPr lvl="2"/>
            <a:r>
              <a:rPr lang="en-IN" dirty="0"/>
              <a:t>Peer to Peer Systems</a:t>
            </a:r>
          </a:p>
          <a:p>
            <a:pPr lvl="1"/>
            <a:r>
              <a:rPr lang="en-IN" dirty="0"/>
              <a:t>Clustered Systems</a:t>
            </a:r>
          </a:p>
          <a:p>
            <a:pPr lvl="2"/>
            <a:r>
              <a:rPr lang="en-IN" dirty="0"/>
              <a:t>Asymmetric clustering</a:t>
            </a:r>
          </a:p>
          <a:p>
            <a:pPr lvl="2"/>
            <a:r>
              <a:rPr lang="en-IN" dirty="0"/>
              <a:t>Symmetric clustering</a:t>
            </a:r>
          </a:p>
          <a:p>
            <a:pPr lvl="1"/>
            <a:r>
              <a:rPr lang="en-IN" dirty="0"/>
              <a:t>Real Systems</a:t>
            </a:r>
          </a:p>
          <a:p>
            <a:pPr lvl="2"/>
            <a:r>
              <a:rPr lang="en-IN" dirty="0"/>
              <a:t>Hard Real Time System</a:t>
            </a:r>
          </a:p>
          <a:p>
            <a:pPr lvl="2"/>
            <a:r>
              <a:rPr lang="en-IN" dirty="0"/>
              <a:t>Soft Real Time System</a:t>
            </a:r>
          </a:p>
          <a:p>
            <a:r>
              <a:rPr lang="en-IN" dirty="0" err="1"/>
              <a:t>HandHeld</a:t>
            </a:r>
            <a:r>
              <a:rPr lang="en-IN" dirty="0"/>
              <a:t> Systems</a:t>
            </a:r>
          </a:p>
        </p:txBody>
      </p:sp>
      <p:sp>
        <p:nvSpPr>
          <p:cNvPr id="2" name="Date Placeholder 1"/>
          <p:cNvSpPr>
            <a:spLocks noGrp="1"/>
          </p:cNvSpPr>
          <p:nvPr>
            <p:ph type="dt" sz="half" idx="10"/>
          </p:nvPr>
        </p:nvSpPr>
        <p:spPr/>
        <p:txBody>
          <a:bodyPr/>
          <a:lstStyle/>
          <a:p>
            <a:fld id="{63E4664A-F6ED-41B1-BEA3-690BD135286E}"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57</a:t>
            </a:fld>
            <a:endParaRPr lang="en-IN"/>
          </a:p>
        </p:txBody>
      </p:sp>
      <p:sp>
        <p:nvSpPr>
          <p:cNvPr id="9" name="Down Arrow 8"/>
          <p:cNvSpPr/>
          <p:nvPr/>
        </p:nvSpPr>
        <p:spPr>
          <a:xfrm>
            <a:off x="6084168" y="1124744"/>
            <a:ext cx="360040" cy="44644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5012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229600" cy="562074"/>
          </a:xfrm>
        </p:spPr>
        <p:txBody>
          <a:bodyPr>
            <a:normAutofit fontScale="90000"/>
          </a:bodyPr>
          <a:lstStyle/>
          <a:p>
            <a:r>
              <a:rPr lang="en-IN" dirty="0"/>
              <a:t>Mainframe System</a:t>
            </a:r>
          </a:p>
        </p:txBody>
      </p:sp>
      <p:sp>
        <p:nvSpPr>
          <p:cNvPr id="6" name="Content Placeholder 5"/>
          <p:cNvSpPr>
            <a:spLocks noGrp="1"/>
          </p:cNvSpPr>
          <p:nvPr>
            <p:ph idx="1"/>
          </p:nvPr>
        </p:nvSpPr>
        <p:spPr>
          <a:xfrm>
            <a:off x="457200" y="1052736"/>
            <a:ext cx="8229600" cy="5073427"/>
          </a:xfrm>
        </p:spPr>
        <p:txBody>
          <a:bodyPr>
            <a:normAutofit/>
          </a:bodyPr>
          <a:lstStyle/>
          <a:p>
            <a:r>
              <a:rPr lang="en-IN" sz="2400" dirty="0"/>
              <a:t>First computers to tackle commercial and scientific applications.</a:t>
            </a:r>
          </a:p>
          <a:p>
            <a:r>
              <a:rPr lang="en-IN" sz="2400" dirty="0"/>
              <a:t>Growth from Batch systems to Multi-programmed to Timesharing(Multitasking system)</a:t>
            </a:r>
          </a:p>
          <a:p>
            <a:endParaRPr lang="en-IN" sz="2400" dirty="0"/>
          </a:p>
          <a:p>
            <a:endParaRPr lang="en-IN" dirty="0"/>
          </a:p>
          <a:p>
            <a:endParaRPr lang="en-IN" dirty="0"/>
          </a:p>
        </p:txBody>
      </p:sp>
      <p:sp>
        <p:nvSpPr>
          <p:cNvPr id="2" name="Date Placeholder 1"/>
          <p:cNvSpPr>
            <a:spLocks noGrp="1"/>
          </p:cNvSpPr>
          <p:nvPr>
            <p:ph type="dt" sz="half" idx="10"/>
          </p:nvPr>
        </p:nvSpPr>
        <p:spPr/>
        <p:txBody>
          <a:bodyPr/>
          <a:lstStyle/>
          <a:p>
            <a:fld id="{ABBC95A4-362B-47E7-9AAF-A9CACE2F439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58</a:t>
            </a:fld>
            <a:endParaRPr lang="en-IN"/>
          </a:p>
        </p:txBody>
      </p:sp>
    </p:spTree>
    <p:extLst>
      <p:ext uri="{BB962C8B-B14F-4D97-AF65-F5344CB8AC3E}">
        <p14:creationId xmlns:p14="http://schemas.microsoft.com/office/powerpoint/2010/main" val="1092121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4" name="Date Placeholder 3"/>
          <p:cNvSpPr>
            <a:spLocks noGrp="1"/>
          </p:cNvSpPr>
          <p:nvPr>
            <p:ph type="dt" sz="half" idx="10"/>
          </p:nvPr>
        </p:nvSpPr>
        <p:spPr/>
        <p:txBody>
          <a:bodyPr/>
          <a:lstStyle/>
          <a:p>
            <a:fld id="{782C4413-6EB7-49FE-BBE0-D5A360B0F57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59</a:t>
            </a:fld>
            <a:endParaRPr lang="en-IN"/>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1484785"/>
            <a:ext cx="3816424"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541339"/>
            <a:ext cx="4104456" cy="2751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54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Macro Processors or Pre Processors</a:t>
            </a:r>
          </a:p>
        </p:txBody>
      </p:sp>
      <p:sp>
        <p:nvSpPr>
          <p:cNvPr id="3" name="Content Placeholder 2"/>
          <p:cNvSpPr>
            <a:spLocks noGrp="1"/>
          </p:cNvSpPr>
          <p:nvPr>
            <p:ph idx="1"/>
          </p:nvPr>
        </p:nvSpPr>
        <p:spPr/>
        <p:txBody>
          <a:bodyPr/>
          <a:lstStyle/>
          <a:p>
            <a:r>
              <a:rPr lang="en-IN" sz="2400" dirty="0"/>
              <a:t>As the name suggests </a:t>
            </a:r>
            <a:r>
              <a:rPr lang="en-IN" sz="2400" dirty="0" err="1"/>
              <a:t>Preprocessors</a:t>
            </a:r>
            <a:r>
              <a:rPr lang="en-IN" sz="2400" dirty="0"/>
              <a:t> are programs that process our source code before compilation</a:t>
            </a:r>
            <a:r>
              <a:rPr lang="en-IN" sz="2800" dirty="0"/>
              <a:t>. </a:t>
            </a:r>
          </a:p>
          <a:p>
            <a:endParaRPr lang="en-IN" dirty="0"/>
          </a:p>
        </p:txBody>
      </p:sp>
      <p:sp>
        <p:nvSpPr>
          <p:cNvPr id="4" name="Date Placeholder 3"/>
          <p:cNvSpPr>
            <a:spLocks noGrp="1"/>
          </p:cNvSpPr>
          <p:nvPr>
            <p:ph type="dt" sz="half" idx="10"/>
          </p:nvPr>
        </p:nvSpPr>
        <p:spPr/>
        <p:txBody>
          <a:bodyPr/>
          <a:lstStyle/>
          <a:p>
            <a:fld id="{E8A6AC31-427C-46DD-AF4E-92DFB57B761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a:t>
            </a:fld>
            <a:endParaRPr lang="en-IN"/>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0" y="2708920"/>
            <a:ext cx="869496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3201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4" name="Date Placeholder 3"/>
          <p:cNvSpPr>
            <a:spLocks noGrp="1"/>
          </p:cNvSpPr>
          <p:nvPr>
            <p:ph type="dt" sz="half" idx="10"/>
          </p:nvPr>
        </p:nvSpPr>
        <p:spPr/>
        <p:txBody>
          <a:bodyPr/>
          <a:lstStyle/>
          <a:p>
            <a:fld id="{D0610E66-E30B-4ABE-80EF-66EFA29E2ED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60</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4392488"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s://obsoletemedia.org/wp-content/uploads/2019/08/QIC-SLR-fro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3" y="1484785"/>
            <a:ext cx="3888431" cy="283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38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p:txBody>
          <a:bodyPr>
            <a:normAutofit/>
          </a:bodyPr>
          <a:lstStyle/>
          <a:p>
            <a:r>
              <a:rPr lang="en-IN" sz="2800" dirty="0"/>
              <a:t>Early computers were physically enormous machines run from a console. </a:t>
            </a:r>
          </a:p>
          <a:p>
            <a:pPr lvl="1"/>
            <a:r>
              <a:rPr lang="en-IN" sz="2400" dirty="0"/>
              <a:t>Input devices –</a:t>
            </a:r>
          </a:p>
          <a:p>
            <a:pPr lvl="2"/>
            <a:r>
              <a:rPr lang="en-IN" sz="1800" dirty="0"/>
              <a:t>Card readers and </a:t>
            </a:r>
          </a:p>
          <a:p>
            <a:pPr lvl="2"/>
            <a:r>
              <a:rPr lang="en-IN" sz="1800" dirty="0"/>
              <a:t>Tape drivers.</a:t>
            </a:r>
          </a:p>
          <a:p>
            <a:pPr lvl="1"/>
            <a:r>
              <a:rPr lang="en-IN" sz="2400" dirty="0"/>
              <a:t>O/P devices- </a:t>
            </a:r>
          </a:p>
          <a:p>
            <a:pPr lvl="2"/>
            <a:r>
              <a:rPr lang="en-IN" sz="1800" dirty="0"/>
              <a:t>Line printers, </a:t>
            </a:r>
          </a:p>
          <a:p>
            <a:pPr lvl="2"/>
            <a:r>
              <a:rPr lang="en-IN" sz="1800" dirty="0"/>
              <a:t>Tape drivers, </a:t>
            </a:r>
          </a:p>
          <a:p>
            <a:pPr lvl="2"/>
            <a:r>
              <a:rPr lang="en-IN" sz="1800" dirty="0"/>
              <a:t>Card Punches.</a:t>
            </a:r>
          </a:p>
        </p:txBody>
      </p:sp>
      <p:sp>
        <p:nvSpPr>
          <p:cNvPr id="4" name="Date Placeholder 3"/>
          <p:cNvSpPr>
            <a:spLocks noGrp="1"/>
          </p:cNvSpPr>
          <p:nvPr>
            <p:ph type="dt" sz="half" idx="10"/>
          </p:nvPr>
        </p:nvSpPr>
        <p:spPr/>
        <p:txBody>
          <a:bodyPr/>
          <a:lstStyle/>
          <a:p>
            <a:fld id="{5C971CAF-9980-4A58-B8C1-09F8D34E8E02}"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61</a:t>
            </a:fld>
            <a:endParaRPr lang="en-IN"/>
          </a:p>
        </p:txBody>
      </p:sp>
    </p:spTree>
    <p:extLst>
      <p:ext uri="{BB962C8B-B14F-4D97-AF65-F5344CB8AC3E}">
        <p14:creationId xmlns:p14="http://schemas.microsoft.com/office/powerpoint/2010/main" val="1810985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846"/>
            <a:ext cx="8229600" cy="562074"/>
          </a:xfrm>
        </p:spPr>
        <p:txBody>
          <a:bodyPr>
            <a:normAutofit fontScale="90000"/>
          </a:bodyPr>
          <a:lstStyle/>
          <a:p>
            <a:r>
              <a:rPr lang="en-IN" dirty="0"/>
              <a:t>Tape drives</a:t>
            </a:r>
          </a:p>
        </p:txBody>
      </p:sp>
      <p:sp>
        <p:nvSpPr>
          <p:cNvPr id="3" name="Content Placeholder 2"/>
          <p:cNvSpPr>
            <a:spLocks noGrp="1"/>
          </p:cNvSpPr>
          <p:nvPr>
            <p:ph idx="1"/>
          </p:nvPr>
        </p:nvSpPr>
        <p:spPr>
          <a:xfrm>
            <a:off x="323528" y="620688"/>
            <a:ext cx="8229600" cy="4525963"/>
          </a:xfrm>
        </p:spPr>
        <p:txBody>
          <a:bodyPr>
            <a:normAutofit/>
          </a:bodyPr>
          <a:lstStyle/>
          <a:p>
            <a:r>
              <a:rPr lang="en-IN" sz="2200" dirty="0"/>
              <a:t>A tape drive is a data storage device that reads and writes data on a magnetic tape. </a:t>
            </a:r>
          </a:p>
          <a:p>
            <a:pPr lvl="1"/>
            <a:r>
              <a:rPr lang="en-IN" sz="2200" dirty="0"/>
              <a:t>Magnetic tape data storage is typically used </a:t>
            </a:r>
            <a:r>
              <a:rPr lang="en-IN" sz="2200" b="1" dirty="0"/>
              <a:t>for offline, archival data storage. </a:t>
            </a:r>
          </a:p>
          <a:p>
            <a:pPr lvl="1"/>
            <a:r>
              <a:rPr lang="en-IN" sz="2200" dirty="0"/>
              <a:t>Tape media generally has a </a:t>
            </a:r>
            <a:r>
              <a:rPr lang="en-IN" sz="2200" b="1" dirty="0" err="1"/>
              <a:t>favorable</a:t>
            </a:r>
            <a:r>
              <a:rPr lang="en-IN" sz="2200" b="1" dirty="0"/>
              <a:t> unit cost and a long archival stability.</a:t>
            </a:r>
          </a:p>
          <a:p>
            <a:endParaRPr lang="en-IN" sz="2200" dirty="0"/>
          </a:p>
          <a:p>
            <a:r>
              <a:rPr lang="en-IN" sz="2200" b="1" dirty="0"/>
              <a:t>Magnetic tapes are typically placed in plastic covers referred to as cassettes. </a:t>
            </a:r>
          </a:p>
        </p:txBody>
      </p:sp>
      <p:sp>
        <p:nvSpPr>
          <p:cNvPr id="4" name="Date Placeholder 3"/>
          <p:cNvSpPr>
            <a:spLocks noGrp="1"/>
          </p:cNvSpPr>
          <p:nvPr>
            <p:ph type="dt" sz="half" idx="10"/>
          </p:nvPr>
        </p:nvSpPr>
        <p:spPr/>
        <p:txBody>
          <a:bodyPr/>
          <a:lstStyle/>
          <a:p>
            <a:fld id="{08979D05-CA68-409A-86CC-5E0DB716EA1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62</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136" y="3883868"/>
            <a:ext cx="6690320" cy="249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632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846"/>
            <a:ext cx="8229600" cy="562074"/>
          </a:xfrm>
        </p:spPr>
        <p:txBody>
          <a:bodyPr>
            <a:normAutofit fontScale="90000"/>
          </a:bodyPr>
          <a:lstStyle/>
          <a:p>
            <a:r>
              <a:rPr lang="en-IN" dirty="0"/>
              <a:t>Tape drives</a:t>
            </a:r>
          </a:p>
        </p:txBody>
      </p:sp>
      <p:sp>
        <p:nvSpPr>
          <p:cNvPr id="3" name="Content Placeholder 2"/>
          <p:cNvSpPr>
            <a:spLocks noGrp="1"/>
          </p:cNvSpPr>
          <p:nvPr>
            <p:ph idx="1"/>
          </p:nvPr>
        </p:nvSpPr>
        <p:spPr>
          <a:xfrm>
            <a:off x="323528" y="620688"/>
            <a:ext cx="8229600" cy="4525963"/>
          </a:xfrm>
        </p:spPr>
        <p:txBody>
          <a:bodyPr>
            <a:noAutofit/>
          </a:bodyPr>
          <a:lstStyle/>
          <a:p>
            <a:r>
              <a:rPr lang="en-IN" sz="2000" dirty="0"/>
              <a:t>A tape drive provides sequential access storage, unlike a hard disk drive, which provides direct access storage. </a:t>
            </a:r>
          </a:p>
          <a:p>
            <a:pPr lvl="1"/>
            <a:endParaRPr lang="en-IN" sz="2000" dirty="0"/>
          </a:p>
          <a:p>
            <a:pPr lvl="1"/>
            <a:r>
              <a:rPr lang="en-IN" sz="2000" dirty="0"/>
              <a:t>A disk drive can move to any position on the disk in a few milliseconds, </a:t>
            </a:r>
          </a:p>
          <a:p>
            <a:pPr lvl="2"/>
            <a:r>
              <a:rPr lang="en-IN" sz="2000" dirty="0"/>
              <a:t>but a tape drive must physically wind tape between reels to read any one particular piece of data. </a:t>
            </a:r>
          </a:p>
          <a:p>
            <a:pPr lvl="1"/>
            <a:endParaRPr lang="en-IN" sz="2000" dirty="0"/>
          </a:p>
          <a:p>
            <a:pPr lvl="1"/>
            <a:r>
              <a:rPr lang="en-IN" sz="2000" dirty="0"/>
              <a:t>As a result, tape drives have very large average access times. </a:t>
            </a:r>
          </a:p>
          <a:p>
            <a:pPr lvl="2"/>
            <a:r>
              <a:rPr lang="en-IN" sz="2000" dirty="0"/>
              <a:t>However, tape drives can stream data very quickly off a tape when the required position has been reached. </a:t>
            </a:r>
          </a:p>
          <a:p>
            <a:pPr lvl="1"/>
            <a:endParaRPr lang="en-IN" sz="2000" dirty="0"/>
          </a:p>
        </p:txBody>
      </p:sp>
      <p:sp>
        <p:nvSpPr>
          <p:cNvPr id="4" name="Date Placeholder 3"/>
          <p:cNvSpPr>
            <a:spLocks noGrp="1"/>
          </p:cNvSpPr>
          <p:nvPr>
            <p:ph type="dt" sz="half" idx="10"/>
          </p:nvPr>
        </p:nvSpPr>
        <p:spPr/>
        <p:txBody>
          <a:bodyPr/>
          <a:lstStyle/>
          <a:p>
            <a:fld id="{3D6FA348-251A-4E56-9CED-9C1D4A9B80BB}"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63</a:t>
            </a:fld>
            <a:endParaRPr lang="en-IN"/>
          </a:p>
        </p:txBody>
      </p:sp>
    </p:spTree>
    <p:extLst>
      <p:ext uri="{BB962C8B-B14F-4D97-AF65-F5344CB8AC3E}">
        <p14:creationId xmlns:p14="http://schemas.microsoft.com/office/powerpoint/2010/main" val="3776843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dirty="0"/>
              <a:t>Punch card/A punched card </a:t>
            </a:r>
          </a:p>
        </p:txBody>
      </p:sp>
      <p:sp>
        <p:nvSpPr>
          <p:cNvPr id="3" name="Content Placeholder 2"/>
          <p:cNvSpPr>
            <a:spLocks noGrp="1"/>
          </p:cNvSpPr>
          <p:nvPr>
            <p:ph idx="1"/>
          </p:nvPr>
        </p:nvSpPr>
        <p:spPr>
          <a:xfrm>
            <a:off x="395536" y="836712"/>
            <a:ext cx="8229600" cy="4525963"/>
          </a:xfrm>
        </p:spPr>
        <p:txBody>
          <a:bodyPr>
            <a:normAutofit/>
          </a:bodyPr>
          <a:lstStyle/>
          <a:p>
            <a:r>
              <a:rPr lang="en-IN" sz="2100" dirty="0"/>
              <a:t>Is a piece of stiff paper that can be used to contain digital data </a:t>
            </a:r>
          </a:p>
          <a:p>
            <a:pPr lvl="1"/>
            <a:r>
              <a:rPr lang="en-IN" sz="2100" dirty="0"/>
              <a:t>represented by the presence or absence of holes in predefined positions.</a:t>
            </a:r>
          </a:p>
          <a:p>
            <a:endParaRPr lang="en-IN" sz="2100" dirty="0"/>
          </a:p>
          <a:p>
            <a:r>
              <a:rPr lang="en-IN" sz="2100" dirty="0"/>
              <a:t>Punched cards were widely used through much of the 20th century for</a:t>
            </a:r>
          </a:p>
          <a:p>
            <a:pPr lvl="1"/>
            <a:r>
              <a:rPr lang="en-IN" sz="2100" dirty="0"/>
              <a:t>data input, output, and storage.</a:t>
            </a:r>
          </a:p>
          <a:p>
            <a:endParaRPr lang="en-IN" sz="2800" dirty="0"/>
          </a:p>
        </p:txBody>
      </p:sp>
      <p:sp>
        <p:nvSpPr>
          <p:cNvPr id="4" name="Date Placeholder 3"/>
          <p:cNvSpPr>
            <a:spLocks noGrp="1"/>
          </p:cNvSpPr>
          <p:nvPr>
            <p:ph type="dt" sz="half" idx="10"/>
          </p:nvPr>
        </p:nvSpPr>
        <p:spPr/>
        <p:txBody>
          <a:bodyPr/>
          <a:lstStyle/>
          <a:p>
            <a:fld id="{538004FC-C5BE-4CF3-81D4-19CD5D2AE777}"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64</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84984"/>
            <a:ext cx="7344816" cy="2877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055768" y="2638653"/>
            <a:ext cx="2088232" cy="646331"/>
          </a:xfrm>
          <a:prstGeom prst="rect">
            <a:avLst/>
          </a:prstGeom>
        </p:spPr>
        <p:txBody>
          <a:bodyPr wrap="square">
            <a:spAutoFit/>
          </a:bodyPr>
          <a:lstStyle/>
          <a:p>
            <a:r>
              <a:rPr lang="en-IN" i="1" dirty="0"/>
              <a:t>Card from a Fortran program</a:t>
            </a:r>
            <a:endParaRPr lang="en-IN" dirty="0"/>
          </a:p>
        </p:txBody>
      </p:sp>
    </p:spTree>
    <p:extLst>
      <p:ext uri="{BB962C8B-B14F-4D97-AF65-F5344CB8AC3E}">
        <p14:creationId xmlns:p14="http://schemas.microsoft.com/office/powerpoint/2010/main" val="2776936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dirty="0"/>
              <a:t>Punch card/A punched card </a:t>
            </a:r>
          </a:p>
        </p:txBody>
      </p:sp>
      <p:sp>
        <p:nvSpPr>
          <p:cNvPr id="3" name="Content Placeholder 2"/>
          <p:cNvSpPr>
            <a:spLocks noGrp="1"/>
          </p:cNvSpPr>
          <p:nvPr>
            <p:ph idx="1"/>
          </p:nvPr>
        </p:nvSpPr>
        <p:spPr>
          <a:xfrm>
            <a:off x="323528" y="764704"/>
            <a:ext cx="8229600" cy="4525963"/>
          </a:xfrm>
        </p:spPr>
        <p:txBody>
          <a:bodyPr>
            <a:normAutofit/>
          </a:bodyPr>
          <a:lstStyle/>
          <a:p>
            <a:r>
              <a:rPr lang="en-IN" sz="2000" dirty="0"/>
              <a:t>Many early digital computers used punched cards for input of both </a:t>
            </a:r>
          </a:p>
          <a:p>
            <a:pPr lvl="1"/>
            <a:r>
              <a:rPr lang="en-IN" sz="1800" dirty="0"/>
              <a:t>computer programs and </a:t>
            </a:r>
          </a:p>
          <a:p>
            <a:pPr lvl="1"/>
            <a:r>
              <a:rPr lang="en-IN" sz="1800" dirty="0"/>
              <a:t>data.</a:t>
            </a:r>
          </a:p>
          <a:p>
            <a:endParaRPr lang="en-IN" sz="2000" dirty="0"/>
          </a:p>
          <a:p>
            <a:r>
              <a:rPr lang="en-IN" sz="2000" b="1" dirty="0"/>
              <a:t>While punched cards are now obsolete as a storage medium, as of 2012, some voting machines still use punched cards to record votes.</a:t>
            </a:r>
          </a:p>
        </p:txBody>
      </p:sp>
      <p:sp>
        <p:nvSpPr>
          <p:cNvPr id="4" name="Date Placeholder 3"/>
          <p:cNvSpPr>
            <a:spLocks noGrp="1"/>
          </p:cNvSpPr>
          <p:nvPr>
            <p:ph type="dt" sz="half" idx="10"/>
          </p:nvPr>
        </p:nvSpPr>
        <p:spPr/>
        <p:txBody>
          <a:bodyPr/>
          <a:lstStyle/>
          <a:p>
            <a:fld id="{CA174888-4991-419D-B4C3-3E896B15E013}"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65</a:t>
            </a:fld>
            <a:endParaRPr lang="en-IN"/>
          </a:p>
        </p:txBody>
      </p:sp>
      <p:pic>
        <p:nvPicPr>
          <p:cNvPr id="7170" name="Picture 2" descr="Punch card reader and punch card wri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916" y="3284984"/>
            <a:ext cx="5524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8997" y="4310579"/>
            <a:ext cx="2408509" cy="1200329"/>
          </a:xfrm>
          <a:prstGeom prst="rect">
            <a:avLst/>
          </a:prstGeom>
        </p:spPr>
        <p:txBody>
          <a:bodyPr wrap="square">
            <a:spAutoFit/>
          </a:bodyPr>
          <a:lstStyle/>
          <a:p>
            <a:r>
              <a:rPr lang="en-IN" b="1" i="1" dirty="0"/>
              <a:t>Above left:</a:t>
            </a:r>
            <a:r>
              <a:rPr lang="en-IN" i="1" dirty="0"/>
              <a:t> Punch card reader. </a:t>
            </a:r>
          </a:p>
          <a:p>
            <a:r>
              <a:rPr lang="en-IN" b="1" i="1" dirty="0"/>
              <a:t>Above right:</a:t>
            </a:r>
            <a:r>
              <a:rPr lang="en-IN" i="1" dirty="0"/>
              <a:t> Punch card writer.</a:t>
            </a:r>
            <a:endParaRPr lang="en-IN" dirty="0"/>
          </a:p>
        </p:txBody>
      </p:sp>
    </p:spTree>
    <p:extLst>
      <p:ext uri="{BB962C8B-B14F-4D97-AF65-F5344CB8AC3E}">
        <p14:creationId xmlns:p14="http://schemas.microsoft.com/office/powerpoint/2010/main" val="89836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29B515-C9FC-42F0-A1EB-1E165585CECE}"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66</a:t>
            </a:fld>
            <a:endParaRPr lang="en-IN"/>
          </a:p>
        </p:txBody>
      </p:sp>
      <p:sp>
        <p:nvSpPr>
          <p:cNvPr id="7" name="Content Placeholder 6"/>
          <p:cNvSpPr>
            <a:spLocks noGrp="1"/>
          </p:cNvSpPr>
          <p:nvPr>
            <p:ph idx="1"/>
          </p:nvPr>
        </p:nvSpPr>
        <p:spPr/>
        <p:txBody>
          <a:bodyPr/>
          <a:lstStyle/>
          <a:p>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720"/>
            <a:ext cx="2990850" cy="2362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3271291"/>
            <a:ext cx="2958573" cy="2792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72618" y="6145559"/>
            <a:ext cx="7339742" cy="307777"/>
          </a:xfrm>
          <a:prstGeom prst="rect">
            <a:avLst/>
          </a:prstGeom>
        </p:spPr>
        <p:txBody>
          <a:bodyPr wrap="square">
            <a:spAutoFit/>
          </a:bodyPr>
          <a:lstStyle/>
          <a:p>
            <a:r>
              <a:rPr lang="en-IN" sz="1400" dirty="0"/>
              <a:t>Courtesy :https://www.ibiblio.org/comphist/node/57,https://en.wikipedia.org/wiki/Punched_card</a:t>
            </a:r>
            <a:endParaRPr lang="en-IN" dirty="0"/>
          </a:p>
        </p:txBody>
      </p:sp>
      <p:pic>
        <p:nvPicPr>
          <p:cNvPr id="2054" name="Picture 6" descr="Card reader/pu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117" y="908720"/>
            <a:ext cx="5250339" cy="49701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82577" y="5805264"/>
            <a:ext cx="1993879" cy="369332"/>
          </a:xfrm>
          <a:prstGeom prst="rect">
            <a:avLst/>
          </a:prstGeom>
        </p:spPr>
        <p:txBody>
          <a:bodyPr wrap="none">
            <a:spAutoFit/>
          </a:bodyPr>
          <a:lstStyle/>
          <a:p>
            <a:r>
              <a:rPr lang="en-IN" b="1" dirty="0"/>
              <a:t>Card reader/punch</a:t>
            </a:r>
          </a:p>
        </p:txBody>
      </p:sp>
      <p:sp>
        <p:nvSpPr>
          <p:cNvPr id="15" name="Title 1"/>
          <p:cNvSpPr>
            <a:spLocks noGrp="1"/>
          </p:cNvSpPr>
          <p:nvPr>
            <p:ph type="title"/>
          </p:nvPr>
        </p:nvSpPr>
        <p:spPr>
          <a:xfrm>
            <a:off x="457200" y="274638"/>
            <a:ext cx="8229600" cy="490066"/>
          </a:xfrm>
        </p:spPr>
        <p:txBody>
          <a:bodyPr>
            <a:normAutofit fontScale="90000"/>
          </a:bodyPr>
          <a:lstStyle/>
          <a:p>
            <a:r>
              <a:rPr lang="en-IN" sz="3200" dirty="0"/>
              <a:t>Punch card Reader, A punched card </a:t>
            </a:r>
          </a:p>
        </p:txBody>
      </p:sp>
    </p:spTree>
    <p:extLst>
      <p:ext uri="{BB962C8B-B14F-4D97-AF65-F5344CB8AC3E}">
        <p14:creationId xmlns:p14="http://schemas.microsoft.com/office/powerpoint/2010/main" val="264262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a:xfrm>
            <a:off x="457200" y="1268760"/>
            <a:ext cx="8229600" cy="4525963"/>
          </a:xfrm>
        </p:spPr>
        <p:txBody>
          <a:bodyPr>
            <a:noAutofit/>
          </a:bodyPr>
          <a:lstStyle/>
          <a:p>
            <a:r>
              <a:rPr lang="en-IN" sz="2200" dirty="0"/>
              <a:t>User did not interact with the computer systems.</a:t>
            </a:r>
          </a:p>
          <a:p>
            <a:pPr lvl="1"/>
            <a:r>
              <a:rPr lang="en-IN" sz="2200" dirty="0"/>
              <a:t>User prepared a job which consisted of </a:t>
            </a:r>
          </a:p>
          <a:p>
            <a:pPr lvl="2"/>
            <a:r>
              <a:rPr lang="en-IN" sz="2200" dirty="0"/>
              <a:t>the programs,</a:t>
            </a:r>
          </a:p>
          <a:p>
            <a:pPr lvl="2"/>
            <a:r>
              <a:rPr lang="en-IN" sz="2200" dirty="0"/>
              <a:t> data and </a:t>
            </a:r>
          </a:p>
          <a:p>
            <a:pPr lvl="2"/>
            <a:r>
              <a:rPr lang="en-IN" sz="2200" dirty="0"/>
              <a:t>control information ,</a:t>
            </a:r>
          </a:p>
          <a:p>
            <a:pPr lvl="1"/>
            <a:r>
              <a:rPr lang="en-IN" sz="2200" dirty="0"/>
              <a:t>submitted it to the computer operator. </a:t>
            </a:r>
          </a:p>
          <a:p>
            <a:pPr lvl="1"/>
            <a:r>
              <a:rPr lang="en-IN" sz="2200" dirty="0"/>
              <a:t>The job was usually in the form of punch cards.</a:t>
            </a:r>
          </a:p>
          <a:p>
            <a:r>
              <a:rPr lang="en-IN" sz="2200" dirty="0"/>
              <a:t>At some later time, the output appeared.</a:t>
            </a:r>
          </a:p>
          <a:p>
            <a:pPr lvl="1"/>
            <a:r>
              <a:rPr lang="en-IN" sz="2200" dirty="0"/>
              <a:t>The o/p consisted of </a:t>
            </a:r>
          </a:p>
          <a:p>
            <a:pPr lvl="2"/>
            <a:r>
              <a:rPr lang="en-IN" sz="2200" dirty="0"/>
              <a:t>result of the program, as well as</a:t>
            </a:r>
          </a:p>
          <a:p>
            <a:pPr lvl="2"/>
            <a:r>
              <a:rPr lang="en-IN" sz="2200" dirty="0"/>
              <a:t> a dump of the final memory and </a:t>
            </a:r>
          </a:p>
          <a:p>
            <a:pPr lvl="2"/>
            <a:r>
              <a:rPr lang="en-IN" sz="2200" dirty="0"/>
              <a:t>register contents for debugging.</a:t>
            </a:r>
          </a:p>
        </p:txBody>
      </p:sp>
      <p:sp>
        <p:nvSpPr>
          <p:cNvPr id="4" name="Date Placeholder 3"/>
          <p:cNvSpPr>
            <a:spLocks noGrp="1"/>
          </p:cNvSpPr>
          <p:nvPr>
            <p:ph type="dt" sz="half" idx="10"/>
          </p:nvPr>
        </p:nvSpPr>
        <p:spPr/>
        <p:txBody>
          <a:bodyPr/>
          <a:lstStyle/>
          <a:p>
            <a:fld id="{9056F72D-0720-4772-8BD4-F4700916CB5F}"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67</a:t>
            </a:fld>
            <a:endParaRPr lang="en-IN"/>
          </a:p>
        </p:txBody>
      </p:sp>
    </p:spTree>
    <p:extLst>
      <p:ext uri="{BB962C8B-B14F-4D97-AF65-F5344CB8AC3E}">
        <p14:creationId xmlns:p14="http://schemas.microsoft.com/office/powerpoint/2010/main" val="3031697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p:txBody>
          <a:bodyPr>
            <a:normAutofit/>
          </a:bodyPr>
          <a:lstStyle/>
          <a:p>
            <a:r>
              <a:rPr lang="en-IN" sz="2400" dirty="0"/>
              <a:t>To speed up processing, </a:t>
            </a:r>
          </a:p>
          <a:p>
            <a:pPr lvl="1"/>
            <a:endParaRPr lang="en-IN" sz="2400" dirty="0"/>
          </a:p>
          <a:p>
            <a:pPr lvl="1"/>
            <a:r>
              <a:rPr lang="en-IN" sz="2400" dirty="0"/>
              <a:t>operators batched together jobs with similar needs and </a:t>
            </a:r>
          </a:p>
          <a:p>
            <a:pPr lvl="1"/>
            <a:endParaRPr lang="en-IN" sz="2400" dirty="0"/>
          </a:p>
          <a:p>
            <a:pPr lvl="1"/>
            <a:r>
              <a:rPr lang="en-IN" sz="2400" dirty="0"/>
              <a:t>ran them throughout the computer as a group.</a:t>
            </a:r>
          </a:p>
        </p:txBody>
      </p:sp>
      <p:sp>
        <p:nvSpPr>
          <p:cNvPr id="4" name="Date Placeholder 3"/>
          <p:cNvSpPr>
            <a:spLocks noGrp="1"/>
          </p:cNvSpPr>
          <p:nvPr>
            <p:ph type="dt" sz="half" idx="10"/>
          </p:nvPr>
        </p:nvSpPr>
        <p:spPr/>
        <p:txBody>
          <a:bodyPr/>
          <a:lstStyle/>
          <a:p>
            <a:fld id="{B8E3DBBF-B264-42A8-86F2-0FA9B00FE168}"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68</a:t>
            </a:fld>
            <a:endParaRPr lang="en-IN"/>
          </a:p>
        </p:txBody>
      </p:sp>
    </p:spTree>
    <p:extLst>
      <p:ext uri="{BB962C8B-B14F-4D97-AF65-F5344CB8AC3E}">
        <p14:creationId xmlns:p14="http://schemas.microsoft.com/office/powerpoint/2010/main" val="3905605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p:txBody>
          <a:bodyPr>
            <a:normAutofit/>
          </a:bodyPr>
          <a:lstStyle/>
          <a:p>
            <a:pPr marL="457200" indent="-457200">
              <a:buFont typeface="+mj-lt"/>
              <a:buAutoNum type="arabicParenR"/>
            </a:pPr>
            <a:r>
              <a:rPr lang="en-IN" sz="2400" dirty="0"/>
              <a:t>The programmers would leave their programs with the operator. </a:t>
            </a:r>
          </a:p>
          <a:p>
            <a:pPr marL="457200" indent="-457200">
              <a:buFont typeface="+mj-lt"/>
              <a:buAutoNum type="arabicParenR"/>
            </a:pPr>
            <a:endParaRPr lang="en-IN" sz="2400" dirty="0"/>
          </a:p>
          <a:p>
            <a:pPr marL="457200" indent="-457200">
              <a:buFont typeface="+mj-lt"/>
              <a:buAutoNum type="arabicParenR"/>
            </a:pPr>
            <a:r>
              <a:rPr lang="en-IN" sz="2400" dirty="0"/>
              <a:t>The operator would </a:t>
            </a:r>
          </a:p>
          <a:p>
            <a:pPr marL="914400" lvl="1" indent="-457200">
              <a:buFont typeface="+mj-lt"/>
              <a:buAutoNum type="arabicParenR"/>
            </a:pPr>
            <a:r>
              <a:rPr lang="en-IN" sz="2000" dirty="0"/>
              <a:t>sort programs into batches with similar requirements and </a:t>
            </a:r>
          </a:p>
          <a:p>
            <a:pPr marL="914400" lvl="1" indent="-457200">
              <a:buFont typeface="+mj-lt"/>
              <a:buAutoNum type="arabicParenR"/>
            </a:pPr>
            <a:r>
              <a:rPr lang="en-IN" sz="2000" dirty="0"/>
              <a:t>would run each batch as the computer became available.</a:t>
            </a:r>
          </a:p>
          <a:p>
            <a:pPr marL="457200" indent="-457200">
              <a:buFont typeface="+mj-lt"/>
              <a:buAutoNum type="arabicParenR"/>
            </a:pPr>
            <a:endParaRPr lang="en-IN" sz="2400" dirty="0"/>
          </a:p>
          <a:p>
            <a:pPr marL="457200" indent="-457200">
              <a:buFont typeface="+mj-lt"/>
              <a:buAutoNum type="arabicParenR"/>
            </a:pPr>
            <a:r>
              <a:rPr lang="en-IN" sz="2400" dirty="0"/>
              <a:t>The O/P would be sent back to the appropriate programmer</a:t>
            </a:r>
          </a:p>
        </p:txBody>
      </p:sp>
      <p:sp>
        <p:nvSpPr>
          <p:cNvPr id="4" name="Date Placeholder 3"/>
          <p:cNvSpPr>
            <a:spLocks noGrp="1"/>
          </p:cNvSpPr>
          <p:nvPr>
            <p:ph type="dt" sz="half" idx="10"/>
          </p:nvPr>
        </p:nvSpPr>
        <p:spPr/>
        <p:txBody>
          <a:bodyPr/>
          <a:lstStyle/>
          <a:p>
            <a:fld id="{37F64C59-C2FF-4153-9E1E-58822A1007F0}"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69</a:t>
            </a:fld>
            <a:endParaRPr lang="en-IN"/>
          </a:p>
        </p:txBody>
      </p:sp>
    </p:spTree>
    <p:extLst>
      <p:ext uri="{BB962C8B-B14F-4D97-AF65-F5344CB8AC3E}">
        <p14:creationId xmlns:p14="http://schemas.microsoft.com/office/powerpoint/2010/main" val="251716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Macro Processors or Pre Processors</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a:t>There are 4 main types of pre-processor directives:</a:t>
            </a:r>
            <a:endParaRPr lang="en-IN" sz="2400" dirty="0"/>
          </a:p>
          <a:p>
            <a:r>
              <a:rPr lang="en-IN" sz="2400" dirty="0"/>
              <a:t>Macros</a:t>
            </a:r>
          </a:p>
          <a:p>
            <a:r>
              <a:rPr lang="en-IN" sz="2400" dirty="0"/>
              <a:t>File Inclusion</a:t>
            </a:r>
          </a:p>
          <a:p>
            <a:r>
              <a:rPr lang="en-IN" sz="2400" dirty="0"/>
              <a:t>Conditional Compilation</a:t>
            </a:r>
          </a:p>
          <a:p>
            <a:r>
              <a:rPr lang="en-IN" sz="2400" dirty="0"/>
              <a:t>Other directives</a:t>
            </a:r>
          </a:p>
          <a:p>
            <a:endParaRPr lang="en-IN" dirty="0"/>
          </a:p>
        </p:txBody>
      </p:sp>
      <p:sp>
        <p:nvSpPr>
          <p:cNvPr id="4" name="Date Placeholder 3"/>
          <p:cNvSpPr>
            <a:spLocks noGrp="1"/>
          </p:cNvSpPr>
          <p:nvPr>
            <p:ph type="dt" sz="half" idx="10"/>
          </p:nvPr>
        </p:nvSpPr>
        <p:spPr/>
        <p:txBody>
          <a:bodyPr/>
          <a:lstStyle/>
          <a:p>
            <a:fld id="{99091AAD-B11C-4337-8B99-51305FDC424A}"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7</a:t>
            </a:fld>
            <a:endParaRPr lang="en-IN"/>
          </a:p>
        </p:txBody>
      </p:sp>
    </p:spTree>
    <p:extLst>
      <p:ext uri="{BB962C8B-B14F-4D97-AF65-F5344CB8AC3E}">
        <p14:creationId xmlns:p14="http://schemas.microsoft.com/office/powerpoint/2010/main" val="407838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marL="0" indent="0">
              <a:buNone/>
            </a:pPr>
            <a:r>
              <a:rPr lang="en-IN" sz="2400" b="1" dirty="0"/>
              <a:t>Non-multi programmed system’s working –</a:t>
            </a:r>
            <a:endParaRPr lang="en-IN" sz="2400" dirty="0"/>
          </a:p>
          <a:p>
            <a:r>
              <a:rPr lang="en-IN" sz="2400" dirty="0"/>
              <a:t>As soon as one job leaves the CPU and goes for some other task (say I/O ), the CPU becomes idle. </a:t>
            </a:r>
          </a:p>
          <a:p>
            <a:r>
              <a:rPr lang="en-IN" sz="2400" dirty="0"/>
              <a:t>The CPU keeps waiting and waiting until this job (which was executing earlier) comes back and resumes its execution with the CPU. So CPU remains free for all this while.</a:t>
            </a:r>
          </a:p>
          <a:p>
            <a:r>
              <a:rPr lang="en-IN" sz="2400" dirty="0"/>
              <a:t>Now it has a drawback that the CPU remains idle for a very long period of time. Also, other jobs which are waiting to be executed might not get a chance to execute because the CPU is still allocated to the earlier job.</a:t>
            </a:r>
          </a:p>
        </p:txBody>
      </p:sp>
      <p:sp>
        <p:nvSpPr>
          <p:cNvPr id="2" name="Date Placeholder 1"/>
          <p:cNvSpPr>
            <a:spLocks noGrp="1"/>
          </p:cNvSpPr>
          <p:nvPr>
            <p:ph type="dt" sz="half" idx="10"/>
          </p:nvPr>
        </p:nvSpPr>
        <p:spPr/>
        <p:txBody>
          <a:bodyPr/>
          <a:lstStyle/>
          <a:p>
            <a:fld id="{18D28BE8-A16D-4049-B0FD-EE568C0F259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70</a:t>
            </a:fld>
            <a:endParaRPr lang="en-IN"/>
          </a:p>
        </p:txBody>
      </p:sp>
    </p:spTree>
    <p:extLst>
      <p:ext uri="{BB962C8B-B14F-4D97-AF65-F5344CB8AC3E}">
        <p14:creationId xmlns:p14="http://schemas.microsoft.com/office/powerpoint/2010/main" val="990639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marL="0" indent="0">
              <a:buNone/>
            </a:pPr>
            <a:r>
              <a:rPr lang="en-IN" sz="2400" b="1" dirty="0"/>
              <a:t>Multi programmed system’s working –</a:t>
            </a:r>
            <a:endParaRPr lang="en-IN" sz="2400" dirty="0"/>
          </a:p>
          <a:p>
            <a:r>
              <a:rPr lang="en-IN" sz="2400" dirty="0"/>
              <a:t>In a multi-programmed system, as soon as one job goes for an I/O task, the Operating System interrupts that job, chooses another job from the job pool (waiting queue), gives CPU to this new job and starts its execution. </a:t>
            </a:r>
          </a:p>
          <a:p>
            <a:r>
              <a:rPr lang="en-IN" sz="2400" dirty="0"/>
              <a:t>The previous job keeps doing its I/O operation while this new job does CPU bound tasks. </a:t>
            </a:r>
          </a:p>
          <a:p>
            <a:r>
              <a:rPr lang="en-IN" sz="2400" dirty="0"/>
              <a:t>Now say the second job also goes for an I/O task, the CPU chooses a third job and starts executing it. </a:t>
            </a:r>
          </a:p>
        </p:txBody>
      </p:sp>
      <p:sp>
        <p:nvSpPr>
          <p:cNvPr id="2" name="Date Placeholder 1"/>
          <p:cNvSpPr>
            <a:spLocks noGrp="1"/>
          </p:cNvSpPr>
          <p:nvPr>
            <p:ph type="dt" sz="half" idx="10"/>
          </p:nvPr>
        </p:nvSpPr>
        <p:spPr/>
        <p:txBody>
          <a:bodyPr/>
          <a:lstStyle/>
          <a:p>
            <a:fld id="{18D28BE8-A16D-4049-B0FD-EE568C0F259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71</a:t>
            </a:fld>
            <a:endParaRPr lang="en-IN"/>
          </a:p>
        </p:txBody>
      </p:sp>
    </p:spTree>
    <p:extLst>
      <p:ext uri="{BB962C8B-B14F-4D97-AF65-F5344CB8AC3E}">
        <p14:creationId xmlns:p14="http://schemas.microsoft.com/office/powerpoint/2010/main" val="3981462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a:lnSpc>
                <a:spcPct val="90000"/>
              </a:lnSpc>
            </a:pPr>
            <a:r>
              <a:rPr lang="en-US" altLang="en-US" b="1" dirty="0"/>
              <a:t>Multiprogramming</a:t>
            </a:r>
            <a:r>
              <a:rPr lang="en-US" altLang="en-US" sz="1600" dirty="0"/>
              <a:t> </a:t>
            </a:r>
            <a:r>
              <a:rPr lang="en-US" altLang="en-US" sz="2400" dirty="0"/>
              <a:t>needed for efficiency</a:t>
            </a:r>
          </a:p>
          <a:p>
            <a:pPr lvl="1">
              <a:lnSpc>
                <a:spcPct val="90000"/>
              </a:lnSpc>
            </a:pPr>
            <a:r>
              <a:rPr lang="en-US" altLang="en-US" sz="2400" dirty="0"/>
              <a:t>Single Program cannot keep CPU and I/O devices busy at all times</a:t>
            </a:r>
          </a:p>
          <a:p>
            <a:pPr lvl="1">
              <a:lnSpc>
                <a:spcPct val="90000"/>
              </a:lnSpc>
            </a:pPr>
            <a:r>
              <a:rPr lang="en-US" altLang="en-US" sz="2400" dirty="0"/>
              <a:t>Multiprogramming increases CPU utilization by organizing jobs (code and data) so that CPU always has one to execute.</a:t>
            </a:r>
          </a:p>
          <a:p>
            <a:pPr lvl="1">
              <a:lnSpc>
                <a:spcPct val="90000"/>
              </a:lnSpc>
            </a:pPr>
            <a:r>
              <a:rPr lang="en-US" altLang="en-US" sz="2400" dirty="0"/>
              <a:t>A subset of total jobs in system is kept in memory</a:t>
            </a:r>
          </a:p>
          <a:p>
            <a:pPr lvl="1">
              <a:lnSpc>
                <a:spcPct val="90000"/>
              </a:lnSpc>
            </a:pPr>
            <a:r>
              <a:rPr lang="en-US" altLang="en-US" sz="2400" dirty="0"/>
              <a:t>One job selected and run via </a:t>
            </a:r>
            <a:r>
              <a:rPr lang="en-US" altLang="en-US" sz="4000" b="1" dirty="0"/>
              <a:t>job scheduling</a:t>
            </a:r>
          </a:p>
          <a:p>
            <a:pPr lvl="1">
              <a:lnSpc>
                <a:spcPct val="90000"/>
              </a:lnSpc>
            </a:pPr>
            <a:r>
              <a:rPr lang="en-US" altLang="en-US" sz="2400" dirty="0"/>
              <a:t>When it has to wait for some task, such as I/O,  OS switches to another job</a:t>
            </a:r>
          </a:p>
          <a:p>
            <a:pPr lvl="1">
              <a:lnSpc>
                <a:spcPct val="90000"/>
              </a:lnSpc>
            </a:pPr>
            <a:r>
              <a:rPr lang="en-US" altLang="en-US" sz="2400" dirty="0"/>
              <a:t>In non- </a:t>
            </a:r>
            <a:r>
              <a:rPr lang="en-US" altLang="en-US" sz="2400" dirty="0" err="1"/>
              <a:t>multiprogrammed</a:t>
            </a:r>
            <a:r>
              <a:rPr lang="en-US" altLang="en-US" sz="2400" dirty="0"/>
              <a:t> system, The CPU would sit idle.</a:t>
            </a:r>
          </a:p>
        </p:txBody>
      </p:sp>
      <p:sp>
        <p:nvSpPr>
          <p:cNvPr id="2" name="Date Placeholder 1"/>
          <p:cNvSpPr>
            <a:spLocks noGrp="1"/>
          </p:cNvSpPr>
          <p:nvPr>
            <p:ph type="dt" sz="half" idx="10"/>
          </p:nvPr>
        </p:nvSpPr>
        <p:spPr/>
        <p:txBody>
          <a:bodyPr/>
          <a:lstStyle/>
          <a:p>
            <a:fld id="{18D28BE8-A16D-4049-B0FD-EE568C0F259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72</a:t>
            </a:fld>
            <a:endParaRPr lang="en-IN"/>
          </a:p>
        </p:txBody>
      </p:sp>
    </p:spTree>
    <p:extLst>
      <p:ext uri="{BB962C8B-B14F-4D97-AF65-F5344CB8AC3E}">
        <p14:creationId xmlns:p14="http://schemas.microsoft.com/office/powerpoint/2010/main" val="2825247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1196752"/>
            <a:ext cx="7832725" cy="4814516"/>
          </a:xfrm>
        </p:spPr>
        <p:txBody>
          <a:bodyPr>
            <a:normAutofit/>
          </a:bodyPr>
          <a:lstStyle/>
          <a:p>
            <a:pPr>
              <a:lnSpc>
                <a:spcPct val="90000"/>
              </a:lnSpc>
            </a:pPr>
            <a:r>
              <a:rPr lang="en-IN" altLang="en-US" sz="2400" dirty="0"/>
              <a:t>Program A runs for some time and then goes to waiting state. In the mean time program B begins its execution. </a:t>
            </a:r>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r>
              <a:rPr lang="en-IN" altLang="en-US" sz="2400" dirty="0"/>
              <a:t>So the CPU does not waste its resources and gives program B an opportunity to run.</a:t>
            </a:r>
          </a:p>
          <a:p>
            <a:pPr>
              <a:lnSpc>
                <a:spcPct val="90000"/>
              </a:lnSpc>
              <a:buFont typeface="Monotype Sorts" pitchFamily="-84" charset="2"/>
              <a:buNone/>
            </a:pPr>
            <a:endParaRPr lang="en-IN" altLang="en-US" sz="1600" dirty="0"/>
          </a:p>
          <a:p>
            <a:pPr>
              <a:lnSpc>
                <a:spcPct val="90000"/>
              </a:lnSpc>
              <a:buFont typeface="Monotype Sorts" pitchFamily="-84" charset="2"/>
              <a:buNone/>
            </a:pPr>
            <a:endParaRPr lang="en-US" altLang="en-US" sz="1600" dirty="0"/>
          </a:p>
        </p:txBody>
      </p:sp>
      <p:sp>
        <p:nvSpPr>
          <p:cNvPr id="2" name="Date Placeholder 1"/>
          <p:cNvSpPr>
            <a:spLocks noGrp="1"/>
          </p:cNvSpPr>
          <p:nvPr>
            <p:ph type="dt" sz="half" idx="10"/>
          </p:nvPr>
        </p:nvSpPr>
        <p:spPr/>
        <p:txBody>
          <a:bodyPr/>
          <a:lstStyle/>
          <a:p>
            <a:fld id="{18D28BE8-A16D-4049-B0FD-EE568C0F259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73</a:t>
            </a:fld>
            <a:endParaRPr lang="en-I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00238"/>
            <a:ext cx="51816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8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663" y="1230313"/>
            <a:ext cx="2814637"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73D8470-65C8-41CA-86BF-B0C3E1B480F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74</a:t>
            </a:fld>
            <a:endParaRPr lang="en-IN"/>
          </a:p>
        </p:txBody>
      </p:sp>
    </p:spTree>
    <p:extLst>
      <p:ext uri="{BB962C8B-B14F-4D97-AF65-F5344CB8AC3E}">
        <p14:creationId xmlns:p14="http://schemas.microsoft.com/office/powerpoint/2010/main" val="3355245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Drawbacks </a:t>
            </a:r>
          </a:p>
        </p:txBody>
      </p:sp>
      <p:sp>
        <p:nvSpPr>
          <p:cNvPr id="3" name="Content Placeholder 2"/>
          <p:cNvSpPr>
            <a:spLocks noGrp="1"/>
          </p:cNvSpPr>
          <p:nvPr>
            <p:ph idx="1"/>
          </p:nvPr>
        </p:nvSpPr>
        <p:spPr/>
        <p:txBody>
          <a:bodyPr>
            <a:normAutofit/>
          </a:bodyPr>
          <a:lstStyle/>
          <a:p>
            <a:pPr>
              <a:lnSpc>
                <a:spcPct val="90000"/>
              </a:lnSpc>
            </a:pPr>
            <a:r>
              <a:rPr lang="en-US" altLang="en-US" sz="2400" dirty="0" err="1"/>
              <a:t>Multiprogrammed</a:t>
            </a:r>
            <a:r>
              <a:rPr lang="en-US" altLang="en-US" sz="2400" dirty="0"/>
              <a:t> ,batched system provided an environment </a:t>
            </a:r>
          </a:p>
          <a:p>
            <a:pPr lvl="1">
              <a:lnSpc>
                <a:spcPct val="90000"/>
              </a:lnSpc>
            </a:pPr>
            <a:endParaRPr lang="en-US" altLang="en-US" sz="2000" dirty="0"/>
          </a:p>
          <a:p>
            <a:pPr lvl="1">
              <a:lnSpc>
                <a:spcPct val="90000"/>
              </a:lnSpc>
            </a:pPr>
            <a:r>
              <a:rPr lang="en-US" altLang="en-US" sz="2000" dirty="0"/>
              <a:t>where the various system resources were utilized effectively, </a:t>
            </a:r>
          </a:p>
          <a:p>
            <a:pPr lvl="1">
              <a:lnSpc>
                <a:spcPct val="90000"/>
              </a:lnSpc>
            </a:pPr>
            <a:endParaRPr lang="en-US" altLang="en-US" sz="2000" dirty="0"/>
          </a:p>
          <a:p>
            <a:pPr lvl="1">
              <a:lnSpc>
                <a:spcPct val="90000"/>
              </a:lnSpc>
            </a:pPr>
            <a:r>
              <a:rPr lang="en-US" altLang="en-US" sz="2000" dirty="0"/>
              <a:t>but it did not provide for user interaction with the computer system.</a:t>
            </a:r>
          </a:p>
          <a:p>
            <a:pPr marL="0" indent="0">
              <a:buNone/>
            </a:pPr>
            <a:endParaRPr lang="en-IN" sz="3600" dirty="0"/>
          </a:p>
        </p:txBody>
      </p:sp>
      <p:sp>
        <p:nvSpPr>
          <p:cNvPr id="4" name="Date Placeholder 3"/>
          <p:cNvSpPr>
            <a:spLocks noGrp="1"/>
          </p:cNvSpPr>
          <p:nvPr>
            <p:ph type="dt" sz="half" idx="10"/>
          </p:nvPr>
        </p:nvSpPr>
        <p:spPr/>
        <p:txBody>
          <a:bodyPr/>
          <a:lstStyle/>
          <a:p>
            <a:fld id="{015FB832-820A-4F30-B611-DC1ABD27E74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75</a:t>
            </a:fld>
            <a:endParaRPr lang="en-IN"/>
          </a:p>
        </p:txBody>
      </p:sp>
    </p:spTree>
    <p:extLst>
      <p:ext uri="{BB962C8B-B14F-4D97-AF65-F5344CB8AC3E}">
        <p14:creationId xmlns:p14="http://schemas.microsoft.com/office/powerpoint/2010/main" val="198475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43608" y="26296"/>
            <a:ext cx="7616825" cy="309984"/>
          </a:xfrm>
        </p:spPr>
        <p:txBody>
          <a:bodyPr>
            <a:noAutofit/>
          </a:bodyPr>
          <a:lstStyle/>
          <a:p>
            <a:r>
              <a:rPr lang="en-US" altLang="en-US" sz="3200" b="1" dirty="0"/>
              <a:t>Timesharing </a:t>
            </a:r>
            <a:r>
              <a:rPr lang="en-US" altLang="en-US" sz="1800" dirty="0"/>
              <a:t>(</a:t>
            </a:r>
            <a:r>
              <a:rPr lang="en-US" altLang="en-US" sz="3200" b="1" dirty="0"/>
              <a:t>multitasking</a:t>
            </a:r>
            <a:r>
              <a:rPr lang="en-US" altLang="en-US" sz="1800" dirty="0"/>
              <a:t>)</a:t>
            </a:r>
            <a:endParaRPr lang="en-US" altLang="en-US" sz="3200" dirty="0"/>
          </a:p>
        </p:txBody>
      </p:sp>
      <p:sp>
        <p:nvSpPr>
          <p:cNvPr id="31747" name="Rectangle 3"/>
          <p:cNvSpPr>
            <a:spLocks noGrp="1" noChangeArrowheads="1"/>
          </p:cNvSpPr>
          <p:nvPr>
            <p:ph type="body" idx="4294967295"/>
          </p:nvPr>
        </p:nvSpPr>
        <p:spPr>
          <a:xfrm>
            <a:off x="611560" y="332656"/>
            <a:ext cx="7832725" cy="5462588"/>
          </a:xfrm>
        </p:spPr>
        <p:txBody>
          <a:bodyPr>
            <a:normAutofit/>
          </a:bodyPr>
          <a:lstStyle/>
          <a:p>
            <a:pPr>
              <a:lnSpc>
                <a:spcPct val="90000"/>
              </a:lnSpc>
            </a:pPr>
            <a:r>
              <a:rPr lang="en-US" altLang="en-US" sz="2400" b="1" dirty="0">
                <a:solidFill>
                  <a:srgbClr val="3366FF"/>
                </a:solidFill>
              </a:rPr>
              <a:t>Timesharing </a:t>
            </a:r>
            <a:r>
              <a:rPr lang="en-US" altLang="en-US" sz="2400" dirty="0"/>
              <a:t>(</a:t>
            </a:r>
            <a:r>
              <a:rPr lang="en-US" altLang="en-US" sz="2400" b="1" dirty="0">
                <a:solidFill>
                  <a:srgbClr val="3366FF"/>
                </a:solidFill>
              </a:rPr>
              <a:t>multitasking</a:t>
            </a:r>
            <a:r>
              <a:rPr lang="en-US" altLang="en-US" sz="2400" dirty="0"/>
              <a:t>)</a:t>
            </a:r>
            <a:r>
              <a:rPr lang="en-US" altLang="en-US" sz="2400" b="1" dirty="0">
                <a:solidFill>
                  <a:srgbClr val="3366FF"/>
                </a:solidFill>
              </a:rPr>
              <a:t> </a:t>
            </a:r>
            <a:r>
              <a:rPr lang="en-US" altLang="en-US" sz="2400" dirty="0"/>
              <a:t>is logical extension of multiprogramming </a:t>
            </a:r>
          </a:p>
          <a:p>
            <a:pPr>
              <a:lnSpc>
                <a:spcPct val="90000"/>
              </a:lnSpc>
            </a:pPr>
            <a:r>
              <a:rPr lang="en-US" altLang="en-US" sz="2400" dirty="0"/>
              <a:t>CPU switches jobs so frequently that users can interact with each job while it is running, creating </a:t>
            </a:r>
            <a:r>
              <a:rPr lang="en-US" altLang="en-US" sz="2400" b="1" dirty="0">
                <a:solidFill>
                  <a:srgbClr val="3366FF"/>
                </a:solidFill>
              </a:rPr>
              <a:t>interactive</a:t>
            </a:r>
            <a:r>
              <a:rPr lang="en-US" altLang="en-US" sz="2400" dirty="0"/>
              <a:t> computing.</a:t>
            </a:r>
          </a:p>
          <a:p>
            <a:pPr marL="0" indent="0" algn="r">
              <a:lnSpc>
                <a:spcPct val="90000"/>
              </a:lnSpc>
              <a:buNone/>
            </a:pPr>
            <a:r>
              <a:rPr lang="en-US" altLang="en-US" sz="2400" dirty="0"/>
              <a:t>-Galvin</a:t>
            </a:r>
          </a:p>
          <a:p>
            <a:pPr>
              <a:lnSpc>
                <a:spcPct val="90000"/>
              </a:lnSpc>
            </a:pPr>
            <a:r>
              <a:rPr lang="en-IN" sz="2400" dirty="0"/>
              <a:t>CPU executes multiple jobs by switching among them typically using a small time quantum</a:t>
            </a:r>
          </a:p>
          <a:p>
            <a:pPr>
              <a:lnSpc>
                <a:spcPct val="90000"/>
              </a:lnSpc>
            </a:pPr>
            <a:r>
              <a:rPr lang="en-IN" sz="2400" dirty="0"/>
              <a:t>The switches occur so frequently that the users can interact with each program while it is running. </a:t>
            </a:r>
          </a:p>
          <a:p>
            <a:pPr marL="0" indent="0" algn="r">
              <a:lnSpc>
                <a:spcPct val="90000"/>
              </a:lnSpc>
              <a:buNone/>
            </a:pPr>
            <a:r>
              <a:rPr lang="en-IN" altLang="en-US" sz="2400" dirty="0"/>
              <a:t>- </a:t>
            </a:r>
            <a:r>
              <a:rPr lang="en-IN" altLang="en-US" sz="2400" dirty="0" err="1"/>
              <a:t>GeeksforGeeks</a:t>
            </a:r>
            <a:endParaRPr lang="en-US" altLang="en-US" sz="2400" dirty="0"/>
          </a:p>
        </p:txBody>
      </p:sp>
      <p:pic>
        <p:nvPicPr>
          <p:cNvPr id="2050" name="Picture 2" descr="https://media.geeksforgeeks.org/wp-content/uploads/20200426073127/Multitasking1-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000500"/>
            <a:ext cx="3744416" cy="218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834" y="6582715"/>
            <a:ext cx="6966520" cy="276999"/>
          </a:xfrm>
          <a:prstGeom prst="rect">
            <a:avLst/>
          </a:prstGeom>
        </p:spPr>
        <p:txBody>
          <a:bodyPr wrap="square">
            <a:spAutoFit/>
          </a:bodyPr>
          <a:lstStyle/>
          <a:p>
            <a:r>
              <a:rPr lang="en-IN" sz="1200" dirty="0"/>
              <a:t>https://www.geeksforgeeks.org/difference-between-multiprogramming-and-multitasking/</a:t>
            </a:r>
          </a:p>
        </p:txBody>
      </p:sp>
      <p:sp>
        <p:nvSpPr>
          <p:cNvPr id="3" name="Date Placeholder 2"/>
          <p:cNvSpPr>
            <a:spLocks noGrp="1"/>
          </p:cNvSpPr>
          <p:nvPr>
            <p:ph type="dt" sz="half" idx="10"/>
          </p:nvPr>
        </p:nvSpPr>
        <p:spPr/>
        <p:txBody>
          <a:bodyPr/>
          <a:lstStyle/>
          <a:p>
            <a:fld id="{AC8CB6F7-D498-4C32-8189-5380D392BFEB}"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76</a:t>
            </a:fld>
            <a:endParaRPr lang="en-IN"/>
          </a:p>
        </p:txBody>
      </p:sp>
    </p:spTree>
    <p:extLst>
      <p:ext uri="{BB962C8B-B14F-4D97-AF65-F5344CB8AC3E}">
        <p14:creationId xmlns:p14="http://schemas.microsoft.com/office/powerpoint/2010/main" val="4164400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a:lnSpc>
                <a:spcPct val="90000"/>
              </a:lnSpc>
            </a:pPr>
            <a:endParaRPr lang="en-US" altLang="en-US" sz="2200" dirty="0"/>
          </a:p>
          <a:p>
            <a:pPr>
              <a:lnSpc>
                <a:spcPct val="90000"/>
              </a:lnSpc>
            </a:pPr>
            <a:r>
              <a:rPr lang="en-US" altLang="en-US" sz="2000" dirty="0"/>
              <a:t>An interactive computer system provides direct communication between the user and the system.</a:t>
            </a:r>
          </a:p>
          <a:p>
            <a:pPr>
              <a:lnSpc>
                <a:spcPct val="90000"/>
              </a:lnSpc>
            </a:pPr>
            <a:r>
              <a:rPr lang="en-US" altLang="en-US" b="1" dirty="0">
                <a:solidFill>
                  <a:srgbClr val="3366FF"/>
                </a:solidFill>
              </a:rPr>
              <a:t>Response time </a:t>
            </a:r>
            <a:r>
              <a:rPr lang="en-US" altLang="en-US" sz="2000" dirty="0"/>
              <a:t>should be short , &lt; 1 second</a:t>
            </a:r>
          </a:p>
          <a:p>
            <a:pPr>
              <a:lnSpc>
                <a:spcPct val="90000"/>
              </a:lnSpc>
            </a:pPr>
            <a:r>
              <a:rPr lang="en-US" altLang="en-US" sz="2000" dirty="0"/>
              <a:t>Each user has at least one program executing in memory </a:t>
            </a:r>
            <a:r>
              <a:rPr lang="en-US" altLang="en-US" sz="2000" dirty="0">
                <a:sym typeface="Wingdings 3" pitchFamily="18" charset="2"/>
              </a:rPr>
              <a:t></a:t>
            </a:r>
            <a:r>
              <a:rPr lang="en-US" altLang="en-US" b="1" dirty="0">
                <a:solidFill>
                  <a:srgbClr val="3366FF"/>
                </a:solidFill>
                <a:sym typeface="Wingdings 3" pitchFamily="18" charset="2"/>
              </a:rPr>
              <a:t>process</a:t>
            </a:r>
          </a:p>
          <a:p>
            <a:pPr>
              <a:lnSpc>
                <a:spcPct val="90000"/>
              </a:lnSpc>
            </a:pPr>
            <a:r>
              <a:rPr lang="en-US" altLang="en-US" sz="2000" dirty="0">
                <a:sym typeface="Wingdings 3" pitchFamily="18" charset="2"/>
              </a:rPr>
              <a:t>If several jobs ready to run at the same time  </a:t>
            </a:r>
            <a:r>
              <a:rPr lang="en-US" altLang="en-US" b="1" dirty="0">
                <a:solidFill>
                  <a:srgbClr val="3366FF"/>
                </a:solidFill>
                <a:sym typeface="Wingdings 3" pitchFamily="18" charset="2"/>
              </a:rPr>
              <a:t>CPU scheduling</a:t>
            </a:r>
          </a:p>
          <a:p>
            <a:pPr>
              <a:lnSpc>
                <a:spcPct val="90000"/>
              </a:lnSpc>
            </a:pPr>
            <a:r>
              <a:rPr lang="en-US" altLang="en-US" sz="2000" dirty="0">
                <a:sym typeface="Wingdings 3" pitchFamily="18" charset="2"/>
              </a:rPr>
              <a:t>If processes don</a:t>
            </a:r>
            <a:r>
              <a:rPr lang="ja-JP" altLang="en-US" sz="2000" dirty="0">
                <a:sym typeface="Wingdings 3" pitchFamily="18" charset="2"/>
              </a:rPr>
              <a:t>’</a:t>
            </a:r>
            <a:r>
              <a:rPr lang="en-US" altLang="ja-JP" sz="2000" dirty="0">
                <a:sym typeface="Wingdings 3" pitchFamily="18" charset="2"/>
              </a:rPr>
              <a:t>t fit in memory, </a:t>
            </a:r>
            <a:r>
              <a:rPr lang="en-US" altLang="ja-JP" b="1" dirty="0">
                <a:solidFill>
                  <a:srgbClr val="3366FF"/>
                </a:solidFill>
                <a:sym typeface="Wingdings 3" pitchFamily="18" charset="2"/>
              </a:rPr>
              <a:t>swapping</a:t>
            </a:r>
            <a:r>
              <a:rPr lang="en-US" altLang="ja-JP" sz="2000" dirty="0">
                <a:sym typeface="Wingdings 3" pitchFamily="18" charset="2"/>
              </a:rPr>
              <a:t> moves them in and out to run</a:t>
            </a:r>
          </a:p>
          <a:p>
            <a:pPr>
              <a:lnSpc>
                <a:spcPct val="90000"/>
              </a:lnSpc>
            </a:pPr>
            <a:r>
              <a:rPr lang="en-US" altLang="en-US" b="1" dirty="0">
                <a:solidFill>
                  <a:srgbClr val="3366FF"/>
                </a:solidFill>
                <a:sym typeface="Wingdings 3" pitchFamily="18" charset="2"/>
              </a:rPr>
              <a:t>Virtual memory </a:t>
            </a:r>
            <a:r>
              <a:rPr lang="en-US" altLang="en-US" sz="2000" dirty="0">
                <a:sym typeface="Wingdings 3" pitchFamily="18" charset="2"/>
              </a:rPr>
              <a:t>allows execution of processes not completely in memory</a:t>
            </a:r>
          </a:p>
        </p:txBody>
      </p:sp>
      <p:sp>
        <p:nvSpPr>
          <p:cNvPr id="2" name="Date Placeholder 1"/>
          <p:cNvSpPr>
            <a:spLocks noGrp="1"/>
          </p:cNvSpPr>
          <p:nvPr>
            <p:ph type="dt" sz="half" idx="10"/>
          </p:nvPr>
        </p:nvSpPr>
        <p:spPr/>
        <p:txBody>
          <a:bodyPr/>
          <a:lstStyle/>
          <a:p>
            <a:fld id="{DEE52563-0FA1-4247-822C-E42CBC1675C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77</a:t>
            </a:fld>
            <a:endParaRPr lang="en-IN"/>
          </a:p>
        </p:txBody>
      </p:sp>
    </p:spTree>
    <p:extLst>
      <p:ext uri="{BB962C8B-B14F-4D97-AF65-F5344CB8AC3E}">
        <p14:creationId xmlns:p14="http://schemas.microsoft.com/office/powerpoint/2010/main" val="681141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80728"/>
            <a:ext cx="7832725" cy="5030540"/>
          </a:xfrm>
        </p:spPr>
        <p:txBody>
          <a:bodyPr>
            <a:normAutofit/>
          </a:bodyPr>
          <a:lstStyle/>
          <a:p>
            <a:pPr>
              <a:lnSpc>
                <a:spcPct val="90000"/>
              </a:lnSpc>
              <a:buFont typeface="Monotype Sorts" pitchFamily="-84" charset="2"/>
              <a:buNone/>
            </a:pPr>
            <a:endParaRPr lang="en-US" altLang="en-US" sz="1600" dirty="0"/>
          </a:p>
          <a:p>
            <a:pPr>
              <a:lnSpc>
                <a:spcPct val="90000"/>
              </a:lnSpc>
            </a:pPr>
            <a:endParaRPr lang="en-US" altLang="en-US" sz="2400" dirty="0"/>
          </a:p>
          <a:p>
            <a:pPr>
              <a:lnSpc>
                <a:spcPct val="90000"/>
              </a:lnSpc>
            </a:pPr>
            <a:r>
              <a:rPr lang="en-US" altLang="en-US" sz="2400" dirty="0"/>
              <a:t>As the system switches </a:t>
            </a:r>
          </a:p>
          <a:p>
            <a:pPr lvl="1">
              <a:lnSpc>
                <a:spcPct val="90000"/>
              </a:lnSpc>
            </a:pPr>
            <a:r>
              <a:rPr lang="en-US" altLang="en-US" sz="2400" dirty="0"/>
              <a:t>rapidly from one user to the other, </a:t>
            </a:r>
          </a:p>
          <a:p>
            <a:pPr lvl="1">
              <a:lnSpc>
                <a:spcPct val="90000"/>
              </a:lnSpc>
            </a:pPr>
            <a:r>
              <a:rPr lang="en-US" altLang="en-US" sz="2400" dirty="0"/>
              <a:t>each user is given an impression  that the entire computer system is dedicated, </a:t>
            </a:r>
          </a:p>
          <a:p>
            <a:pPr lvl="1">
              <a:lnSpc>
                <a:spcPct val="90000"/>
              </a:lnSpc>
            </a:pPr>
            <a:r>
              <a:rPr lang="en-US" altLang="en-US" sz="2400" dirty="0"/>
              <a:t>even though it is being shared among many users. </a:t>
            </a:r>
          </a:p>
          <a:p>
            <a:pPr>
              <a:lnSpc>
                <a:spcPct val="90000"/>
              </a:lnSpc>
            </a:pPr>
            <a:endParaRPr lang="en-US" altLang="en-US" sz="2400" dirty="0"/>
          </a:p>
          <a:p>
            <a:pPr>
              <a:lnSpc>
                <a:spcPct val="90000"/>
              </a:lnSpc>
            </a:pPr>
            <a:r>
              <a:rPr lang="en-US" altLang="en-US" sz="2400" dirty="0"/>
              <a:t>More complex than Multi programmed OS</a:t>
            </a:r>
          </a:p>
          <a:p>
            <a:pPr>
              <a:lnSpc>
                <a:spcPct val="90000"/>
              </a:lnSpc>
            </a:pPr>
            <a:endParaRPr lang="en-US" altLang="en-US" sz="2400" dirty="0"/>
          </a:p>
        </p:txBody>
      </p:sp>
      <p:sp>
        <p:nvSpPr>
          <p:cNvPr id="2" name="Date Placeholder 1"/>
          <p:cNvSpPr>
            <a:spLocks noGrp="1"/>
          </p:cNvSpPr>
          <p:nvPr>
            <p:ph type="dt" sz="half" idx="10"/>
          </p:nvPr>
        </p:nvSpPr>
        <p:spPr/>
        <p:txBody>
          <a:bodyPr/>
          <a:lstStyle/>
          <a:p>
            <a:fld id="{00DB7161-ECCA-471C-BA23-19068B787D1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78</a:t>
            </a:fld>
            <a:endParaRPr lang="en-IN"/>
          </a:p>
        </p:txBody>
      </p:sp>
    </p:spTree>
    <p:extLst>
      <p:ext uri="{BB962C8B-B14F-4D97-AF65-F5344CB8AC3E}">
        <p14:creationId xmlns:p14="http://schemas.microsoft.com/office/powerpoint/2010/main" val="791439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a:lnSpc>
                <a:spcPct val="90000"/>
              </a:lnSpc>
            </a:pPr>
            <a:endParaRPr lang="en-US" altLang="en-US" sz="2400" dirty="0"/>
          </a:p>
          <a:p>
            <a:pPr>
              <a:lnSpc>
                <a:spcPct val="90000"/>
              </a:lnSpc>
            </a:pPr>
            <a:r>
              <a:rPr lang="en-US" altLang="en-US" sz="2400" dirty="0"/>
              <a:t>To obtain a reasonable response time, </a:t>
            </a:r>
          </a:p>
          <a:p>
            <a:pPr lvl="1">
              <a:lnSpc>
                <a:spcPct val="90000"/>
              </a:lnSpc>
            </a:pPr>
            <a:r>
              <a:rPr lang="en-US" altLang="en-US" sz="2400" dirty="0"/>
              <a:t>jobs may have to be  swapped in and out of main memory to the disk.</a:t>
            </a:r>
          </a:p>
          <a:p>
            <a:pPr lvl="1">
              <a:lnSpc>
                <a:spcPct val="90000"/>
              </a:lnSpc>
            </a:pPr>
            <a:endParaRPr lang="en-US" altLang="en-US" sz="2400" dirty="0"/>
          </a:p>
          <a:p>
            <a:pPr lvl="1">
              <a:lnSpc>
                <a:spcPct val="90000"/>
              </a:lnSpc>
            </a:pPr>
            <a:r>
              <a:rPr lang="en-US" altLang="en-US" sz="2400" dirty="0"/>
              <a:t>Virtual memory is used </a:t>
            </a:r>
          </a:p>
          <a:p>
            <a:pPr lvl="2">
              <a:lnSpc>
                <a:spcPct val="90000"/>
              </a:lnSpc>
            </a:pPr>
            <a:r>
              <a:rPr lang="en-US" altLang="en-US" dirty="0"/>
              <a:t>which allows execution of a job that may not be completely in memory.</a:t>
            </a:r>
          </a:p>
          <a:p>
            <a:pPr lvl="2">
              <a:lnSpc>
                <a:spcPct val="90000"/>
              </a:lnSpc>
            </a:pPr>
            <a:r>
              <a:rPr lang="en-US" altLang="en-US" dirty="0"/>
              <a:t>Programs can be longer than physical memory.</a:t>
            </a:r>
          </a:p>
        </p:txBody>
      </p:sp>
      <p:sp>
        <p:nvSpPr>
          <p:cNvPr id="2" name="Date Placeholder 1"/>
          <p:cNvSpPr>
            <a:spLocks noGrp="1"/>
          </p:cNvSpPr>
          <p:nvPr>
            <p:ph type="dt" sz="half" idx="10"/>
          </p:nvPr>
        </p:nvSpPr>
        <p:spPr/>
        <p:txBody>
          <a:bodyPr/>
          <a:lstStyle/>
          <a:p>
            <a:fld id="{524EB89E-FC76-4F54-B59D-8175356F1FD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79</a:t>
            </a:fld>
            <a:endParaRPr lang="en-IN"/>
          </a:p>
        </p:txBody>
      </p:sp>
    </p:spTree>
    <p:extLst>
      <p:ext uri="{BB962C8B-B14F-4D97-AF65-F5344CB8AC3E}">
        <p14:creationId xmlns:p14="http://schemas.microsoft.com/office/powerpoint/2010/main" val="93671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Macros</a:t>
            </a:r>
            <a:endParaRPr lang="en-IN" dirty="0"/>
          </a:p>
        </p:txBody>
      </p:sp>
      <p:sp>
        <p:nvSpPr>
          <p:cNvPr id="3" name="Content Placeholder 2"/>
          <p:cNvSpPr>
            <a:spLocks noGrp="1"/>
          </p:cNvSpPr>
          <p:nvPr>
            <p:ph idx="1"/>
          </p:nvPr>
        </p:nvSpPr>
        <p:spPr>
          <a:xfrm>
            <a:off x="457200" y="1600200"/>
            <a:ext cx="7859216" cy="4525963"/>
          </a:xfrm>
        </p:spPr>
        <p:txBody>
          <a:bodyPr>
            <a:normAutofit/>
          </a:bodyPr>
          <a:lstStyle/>
          <a:p>
            <a:r>
              <a:rPr lang="en-IN" sz="2400" dirty="0"/>
              <a:t>Macros are a piece of code in a program which is given some name. </a:t>
            </a:r>
          </a:p>
          <a:p>
            <a:pPr lvl="1"/>
            <a:r>
              <a:rPr lang="en-IN" sz="2400" dirty="0"/>
              <a:t>Whenever this name is encountered by the compiler </a:t>
            </a:r>
          </a:p>
          <a:p>
            <a:pPr lvl="1"/>
            <a:r>
              <a:rPr lang="en-IN" sz="2400" dirty="0"/>
              <a:t>The compiler replaces the name with the actual piece of code. </a:t>
            </a:r>
          </a:p>
          <a:p>
            <a:pPr lvl="1"/>
            <a:r>
              <a:rPr lang="en-IN" sz="2400" dirty="0"/>
              <a:t>I.E. It replaces the name with the definition of the macro</a:t>
            </a:r>
          </a:p>
          <a:p>
            <a:r>
              <a:rPr lang="en-IN" sz="2400" dirty="0">
                <a:solidFill>
                  <a:srgbClr val="FF0000"/>
                </a:solidFill>
              </a:rPr>
              <a:t>The ‘#define’ directive is used to define a macro.</a:t>
            </a:r>
          </a:p>
          <a:p>
            <a:r>
              <a:rPr lang="en-IN" sz="2400" dirty="0"/>
              <a:t>Macro definitions need not be terminated by semi-colon(</a:t>
            </a:r>
            <a:r>
              <a:rPr lang="en-IN" sz="2400" b="1" dirty="0"/>
              <a:t>;</a:t>
            </a:r>
            <a:r>
              <a:rPr lang="en-IN" sz="2400" dirty="0"/>
              <a:t>).</a:t>
            </a:r>
          </a:p>
          <a:p>
            <a:pPr marL="0" indent="0">
              <a:buNone/>
            </a:pPr>
            <a:endParaRPr lang="en-IN" sz="2400" dirty="0"/>
          </a:p>
          <a:p>
            <a:pPr marL="0" indent="0">
              <a:buNone/>
            </a:pPr>
            <a:endParaRPr lang="en-IN" dirty="0"/>
          </a:p>
        </p:txBody>
      </p:sp>
      <p:sp>
        <p:nvSpPr>
          <p:cNvPr id="4" name="Date Placeholder 3"/>
          <p:cNvSpPr>
            <a:spLocks noGrp="1"/>
          </p:cNvSpPr>
          <p:nvPr>
            <p:ph type="dt" sz="half" idx="10"/>
          </p:nvPr>
        </p:nvSpPr>
        <p:spPr/>
        <p:txBody>
          <a:bodyPr/>
          <a:lstStyle/>
          <a:p>
            <a:fld id="{AC687BE8-12DF-4CA7-90C6-ABEDD0D69051}"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8</a:t>
            </a:fld>
            <a:endParaRPr lang="en-IN"/>
          </a:p>
        </p:txBody>
      </p:sp>
    </p:spTree>
    <p:extLst>
      <p:ext uri="{BB962C8B-B14F-4D97-AF65-F5344CB8AC3E}">
        <p14:creationId xmlns:p14="http://schemas.microsoft.com/office/powerpoint/2010/main" val="1940489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08720"/>
            <a:ext cx="7832725" cy="5102548"/>
          </a:xfrm>
        </p:spPr>
        <p:txBody>
          <a:bodyPr>
            <a:normAutofit/>
          </a:bodyPr>
          <a:lstStyle/>
          <a:p>
            <a:pPr>
              <a:lnSpc>
                <a:spcPct val="90000"/>
              </a:lnSpc>
              <a:buFont typeface="Monotype Sorts" pitchFamily="-84" charset="2"/>
              <a:buNone/>
            </a:pPr>
            <a:endParaRPr lang="en-US" altLang="en-US" sz="1600" dirty="0"/>
          </a:p>
          <a:p>
            <a:pPr>
              <a:lnSpc>
                <a:spcPct val="90000"/>
              </a:lnSpc>
            </a:pPr>
            <a:r>
              <a:rPr lang="en-IN" sz="2400" dirty="0"/>
              <a:t>In a time sharing system, each process is assigned some specific quantum of time for which a process is meant to execute. </a:t>
            </a:r>
          </a:p>
          <a:p>
            <a:pPr>
              <a:lnSpc>
                <a:spcPct val="90000"/>
              </a:lnSpc>
            </a:pPr>
            <a:r>
              <a:rPr lang="en-IN" sz="2400" dirty="0"/>
              <a:t>Say there are 4 processes P1, P2, P3, P4 ready to execute. </a:t>
            </a:r>
          </a:p>
          <a:p>
            <a:pPr>
              <a:lnSpc>
                <a:spcPct val="90000"/>
              </a:lnSpc>
            </a:pPr>
            <a:r>
              <a:rPr lang="en-IN" sz="2400" dirty="0"/>
              <a:t>Say time quantum of 5 nanoseconds (5 ns). </a:t>
            </a:r>
          </a:p>
          <a:p>
            <a:pPr>
              <a:lnSpc>
                <a:spcPct val="90000"/>
              </a:lnSpc>
            </a:pPr>
            <a:r>
              <a:rPr lang="en-IN" sz="2400" dirty="0"/>
              <a:t>As one process begins execution (say P2), it executes for that quantum of time (5 ns). </a:t>
            </a:r>
          </a:p>
          <a:p>
            <a:pPr>
              <a:lnSpc>
                <a:spcPct val="90000"/>
              </a:lnSpc>
            </a:pPr>
            <a:r>
              <a:rPr lang="en-IN" sz="2400" dirty="0"/>
              <a:t>After 5 ns the CPU starts the execution of the other process (say P3) for the specified quantum of time.</a:t>
            </a:r>
          </a:p>
        </p:txBody>
      </p:sp>
      <p:sp>
        <p:nvSpPr>
          <p:cNvPr id="2" name="Date Placeholder 1"/>
          <p:cNvSpPr>
            <a:spLocks noGrp="1"/>
          </p:cNvSpPr>
          <p:nvPr>
            <p:ph type="dt" sz="half" idx="10"/>
          </p:nvPr>
        </p:nvSpPr>
        <p:spPr/>
        <p:txBody>
          <a:bodyPr/>
          <a:lstStyle/>
          <a:p>
            <a:fld id="{524EB89E-FC76-4F54-B59D-8175356F1FD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80</a:t>
            </a:fld>
            <a:endParaRPr lang="en-IN"/>
          </a:p>
        </p:txBody>
      </p:sp>
    </p:spTree>
    <p:extLst>
      <p:ext uri="{BB962C8B-B14F-4D97-AF65-F5344CB8AC3E}">
        <p14:creationId xmlns:p14="http://schemas.microsoft.com/office/powerpoint/2010/main" val="1254755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08720"/>
            <a:ext cx="7832725" cy="5102548"/>
          </a:xfrm>
        </p:spPr>
        <p:txBody>
          <a:bodyPr>
            <a:normAutofit/>
          </a:bodyPr>
          <a:lstStyle/>
          <a:p>
            <a:pPr>
              <a:lnSpc>
                <a:spcPct val="90000"/>
              </a:lnSpc>
              <a:buFont typeface="Monotype Sorts" pitchFamily="-84" charset="2"/>
              <a:buNone/>
            </a:pPr>
            <a:endParaRPr lang="en-US" altLang="en-US" sz="1600" dirty="0"/>
          </a:p>
          <a:p>
            <a:pPr>
              <a:lnSpc>
                <a:spcPct val="90000"/>
              </a:lnSpc>
            </a:pPr>
            <a:r>
              <a:rPr lang="en-IN" sz="2400" dirty="0"/>
              <a:t>Thus the CPU makes the processes to share time slices between them and execute accordingly. </a:t>
            </a:r>
          </a:p>
          <a:p>
            <a:pPr>
              <a:lnSpc>
                <a:spcPct val="90000"/>
              </a:lnSpc>
            </a:pPr>
            <a:r>
              <a:rPr lang="en-IN" sz="2400" dirty="0"/>
              <a:t>As soon as time quantum of one process expires, another process begins its execution.</a:t>
            </a:r>
          </a:p>
          <a:p>
            <a:pPr>
              <a:lnSpc>
                <a:spcPct val="90000"/>
              </a:lnSpc>
            </a:pPr>
            <a:r>
              <a:rPr lang="en-IN" sz="2400" dirty="0"/>
              <a:t>Here also basically a context switch is occurring but it is occurring so fast that the user is able to interact with each program separately while it is running. </a:t>
            </a:r>
          </a:p>
          <a:p>
            <a:pPr>
              <a:lnSpc>
                <a:spcPct val="90000"/>
              </a:lnSpc>
            </a:pPr>
            <a:r>
              <a:rPr lang="en-IN" sz="2400" dirty="0"/>
              <a:t>This way, the user is given the illusion that multiple processes/ tasks are executing simultaneously.</a:t>
            </a:r>
            <a:endParaRPr lang="en-US" altLang="en-US" sz="2400" dirty="0"/>
          </a:p>
        </p:txBody>
      </p:sp>
      <p:sp>
        <p:nvSpPr>
          <p:cNvPr id="2" name="Date Placeholder 1"/>
          <p:cNvSpPr>
            <a:spLocks noGrp="1"/>
          </p:cNvSpPr>
          <p:nvPr>
            <p:ph type="dt" sz="half" idx="10"/>
          </p:nvPr>
        </p:nvSpPr>
        <p:spPr/>
        <p:txBody>
          <a:bodyPr/>
          <a:lstStyle/>
          <a:p>
            <a:fld id="{524EB89E-FC76-4F54-B59D-8175356F1FD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81</a:t>
            </a:fld>
            <a:endParaRPr lang="en-IN"/>
          </a:p>
        </p:txBody>
      </p:sp>
    </p:spTree>
    <p:extLst>
      <p:ext uri="{BB962C8B-B14F-4D97-AF65-F5344CB8AC3E}">
        <p14:creationId xmlns:p14="http://schemas.microsoft.com/office/powerpoint/2010/main" val="1145243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08720"/>
            <a:ext cx="7832725" cy="5102548"/>
          </a:xfrm>
        </p:spPr>
        <p:txBody>
          <a:bodyPr>
            <a:normAutofit lnSpcReduction="10000"/>
          </a:bodyPr>
          <a:lstStyle/>
          <a:p>
            <a:pPr>
              <a:lnSpc>
                <a:spcPct val="90000"/>
              </a:lnSpc>
              <a:buFont typeface="Monotype Sorts" pitchFamily="-84" charset="2"/>
              <a:buNone/>
            </a:pPr>
            <a:endParaRPr lang="en-US" altLang="en-US" sz="16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r>
              <a:rPr lang="en-IN" sz="2400" dirty="0"/>
              <a:t>So for multitasking to take place, firstly there should be multiprogramming i.e. presence of multiple programs ready for execution. </a:t>
            </a:r>
          </a:p>
          <a:p>
            <a:pPr>
              <a:lnSpc>
                <a:spcPct val="90000"/>
              </a:lnSpc>
            </a:pPr>
            <a:r>
              <a:rPr lang="en-IN" sz="2400" dirty="0"/>
              <a:t>And secondly the concept of time sharing.</a:t>
            </a:r>
          </a:p>
          <a:p>
            <a:pPr>
              <a:lnSpc>
                <a:spcPct val="90000"/>
              </a:lnSpc>
            </a:pPr>
            <a:r>
              <a:rPr lang="en-US" altLang="en-US" sz="2400" dirty="0"/>
              <a:t>Responsiveness Increases</a:t>
            </a:r>
          </a:p>
        </p:txBody>
      </p:sp>
      <p:sp>
        <p:nvSpPr>
          <p:cNvPr id="2" name="Date Placeholder 1"/>
          <p:cNvSpPr>
            <a:spLocks noGrp="1"/>
          </p:cNvSpPr>
          <p:nvPr>
            <p:ph type="dt" sz="half" idx="10"/>
          </p:nvPr>
        </p:nvSpPr>
        <p:spPr/>
        <p:txBody>
          <a:bodyPr/>
          <a:lstStyle/>
          <a:p>
            <a:fld id="{524EB89E-FC76-4F54-B59D-8175356F1FD3}"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82</a:t>
            </a:fld>
            <a:endParaRPr lang="en-IN"/>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572" b="3475"/>
          <a:stretch/>
        </p:blipFill>
        <p:spPr bwMode="auto">
          <a:xfrm>
            <a:off x="1691680" y="908720"/>
            <a:ext cx="4762500" cy="315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83568" y="5373216"/>
            <a:ext cx="5770612"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59301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5B40A-D962-4AF2-8B44-5370290743B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83</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 y="1052736"/>
            <a:ext cx="9108041" cy="486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1069975" y="166688"/>
            <a:ext cx="7616825" cy="576262"/>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b="1" dirty="0"/>
              <a:t>Multiprogramming Vs Timesharing </a:t>
            </a:r>
            <a:r>
              <a:rPr lang="en-US" altLang="en-US" sz="2400" dirty="0"/>
              <a:t>(</a:t>
            </a:r>
            <a:r>
              <a:rPr lang="en-US" altLang="en-US" b="1" dirty="0"/>
              <a:t>multitasking</a:t>
            </a:r>
            <a:r>
              <a:rPr lang="en-US" altLang="en-US" sz="2400" dirty="0"/>
              <a:t>)</a:t>
            </a:r>
            <a:endParaRPr lang="en-US" altLang="en-US" dirty="0"/>
          </a:p>
        </p:txBody>
      </p:sp>
      <p:sp>
        <p:nvSpPr>
          <p:cNvPr id="5" name="Rectangle 4"/>
          <p:cNvSpPr/>
          <p:nvPr/>
        </p:nvSpPr>
        <p:spPr>
          <a:xfrm>
            <a:off x="-32327" y="6581001"/>
            <a:ext cx="7340629" cy="276999"/>
          </a:xfrm>
          <a:prstGeom prst="rect">
            <a:avLst/>
          </a:prstGeom>
        </p:spPr>
        <p:txBody>
          <a:bodyPr wrap="square">
            <a:spAutoFit/>
          </a:bodyPr>
          <a:lstStyle/>
          <a:p>
            <a:r>
              <a:rPr lang="en-IN" sz="1200" dirty="0"/>
              <a:t>https://www.geeksforgeeks.org/difference-between-multiprogramming-and-multitasking/</a:t>
            </a:r>
          </a:p>
        </p:txBody>
      </p:sp>
      <p:sp>
        <p:nvSpPr>
          <p:cNvPr id="8" name="Rectangle 7"/>
          <p:cNvSpPr/>
          <p:nvPr/>
        </p:nvSpPr>
        <p:spPr>
          <a:xfrm>
            <a:off x="611560" y="2186419"/>
            <a:ext cx="8280920"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p:cNvSpPr/>
          <p:nvPr/>
        </p:nvSpPr>
        <p:spPr>
          <a:xfrm>
            <a:off x="539552" y="4130635"/>
            <a:ext cx="8280920" cy="95454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486880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EFC222A-3493-48CA-BB6C-74060BFCE862}" type="datetime1">
              <a:rPr lang="en-IN" smtClean="0"/>
              <a:t>05/12/23</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84</a:t>
            </a:fld>
            <a:endParaRPr lang="en-IN"/>
          </a:p>
        </p:txBody>
      </p:sp>
      <p:sp>
        <p:nvSpPr>
          <p:cNvPr id="10" name="Rectangle 9"/>
          <p:cNvSpPr/>
          <p:nvPr/>
        </p:nvSpPr>
        <p:spPr>
          <a:xfrm>
            <a:off x="611560" y="612845"/>
            <a:ext cx="7848872" cy="3477875"/>
          </a:xfrm>
          <a:prstGeom prst="rect">
            <a:avLst/>
          </a:prstGeom>
        </p:spPr>
        <p:txBody>
          <a:bodyPr wrap="square">
            <a:spAutoFit/>
          </a:bodyPr>
          <a:lstStyle/>
          <a:p>
            <a:r>
              <a:rPr lang="en-IN" sz="2000" b="1" dirty="0"/>
              <a:t>ISRO | ISRO CS 2007 | Question 25</a:t>
            </a:r>
          </a:p>
          <a:p>
            <a:r>
              <a:rPr lang="en-IN" sz="2000" dirty="0"/>
              <a:t>What is the name of the technique in which the operating system of a computer executes several programs concurrently by switching back and forth between them?</a:t>
            </a:r>
            <a:br>
              <a:rPr lang="en-IN" sz="2000" dirty="0"/>
            </a:br>
            <a:r>
              <a:rPr lang="en-IN" sz="2000" b="1" dirty="0"/>
              <a:t>(A)</a:t>
            </a:r>
            <a:r>
              <a:rPr lang="en-IN" sz="2000" dirty="0"/>
              <a:t> Partitioning</a:t>
            </a:r>
            <a:br>
              <a:rPr lang="en-IN" sz="2000" dirty="0"/>
            </a:br>
            <a:r>
              <a:rPr lang="en-IN" sz="2000" b="1" dirty="0"/>
              <a:t>(B)</a:t>
            </a:r>
            <a:r>
              <a:rPr lang="en-IN" sz="2000" dirty="0"/>
              <a:t> Multi-tasking</a:t>
            </a:r>
            <a:br>
              <a:rPr lang="en-IN" sz="2000" dirty="0"/>
            </a:br>
            <a:r>
              <a:rPr lang="en-IN" sz="2000" b="1" dirty="0"/>
              <a:t>(C)</a:t>
            </a:r>
            <a:r>
              <a:rPr lang="en-IN" sz="2000" dirty="0"/>
              <a:t> Windowing</a:t>
            </a:r>
            <a:br>
              <a:rPr lang="en-IN" sz="2000" dirty="0"/>
            </a:br>
            <a:r>
              <a:rPr lang="en-IN" sz="2000" b="1" dirty="0"/>
              <a:t>(D)</a:t>
            </a:r>
            <a:r>
              <a:rPr lang="en-IN" sz="2000" dirty="0"/>
              <a:t> Paging</a:t>
            </a:r>
            <a:br>
              <a:rPr lang="en-IN" sz="2000" dirty="0"/>
            </a:br>
            <a:br>
              <a:rPr lang="en-IN" sz="2000" dirty="0"/>
            </a:br>
            <a:br>
              <a:rPr lang="en-IN" sz="2000" dirty="0"/>
            </a:br>
            <a:endParaRPr lang="en-IN" sz="2000" dirty="0"/>
          </a:p>
        </p:txBody>
      </p:sp>
    </p:spTree>
    <p:extLst>
      <p:ext uri="{BB962C8B-B14F-4D97-AF65-F5344CB8AC3E}">
        <p14:creationId xmlns:p14="http://schemas.microsoft.com/office/powerpoint/2010/main" val="2039217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BF19409-E3F3-4267-B57B-5DC64C25BF1D}" type="datetime1">
              <a:rPr lang="en-IN" smtClean="0"/>
              <a:t>05/12/23</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85</a:t>
            </a:fld>
            <a:endParaRPr lang="en-IN"/>
          </a:p>
        </p:txBody>
      </p:sp>
      <p:sp>
        <p:nvSpPr>
          <p:cNvPr id="10" name="Rectangle 9"/>
          <p:cNvSpPr/>
          <p:nvPr/>
        </p:nvSpPr>
        <p:spPr>
          <a:xfrm>
            <a:off x="611560" y="612845"/>
            <a:ext cx="7848872" cy="5324535"/>
          </a:xfrm>
          <a:prstGeom prst="rect">
            <a:avLst/>
          </a:prstGeom>
        </p:spPr>
        <p:txBody>
          <a:bodyPr wrap="square">
            <a:spAutoFit/>
          </a:bodyPr>
          <a:lstStyle/>
          <a:p>
            <a:r>
              <a:rPr lang="en-IN" sz="2000" b="1" dirty="0"/>
              <a:t>ISRO | ISRO CS 2007 | Question 25</a:t>
            </a:r>
          </a:p>
          <a:p>
            <a:r>
              <a:rPr lang="en-IN" sz="2000" dirty="0"/>
              <a:t>What is the name of the technique in which the operating system of a computer executes several programs concurrently by switching back and forth between them?</a:t>
            </a:r>
            <a:br>
              <a:rPr lang="en-IN" sz="2000" dirty="0"/>
            </a:br>
            <a:r>
              <a:rPr lang="en-IN" sz="2000" b="1" dirty="0"/>
              <a:t>(A)</a:t>
            </a:r>
            <a:r>
              <a:rPr lang="en-IN" sz="2000" dirty="0"/>
              <a:t> Partitioning</a:t>
            </a:r>
            <a:br>
              <a:rPr lang="en-IN" sz="2000" dirty="0"/>
            </a:br>
            <a:r>
              <a:rPr lang="en-IN" sz="2000" b="1" dirty="0"/>
              <a:t>(B)</a:t>
            </a:r>
            <a:r>
              <a:rPr lang="en-IN" sz="2000" dirty="0"/>
              <a:t> Multi-tasking</a:t>
            </a:r>
            <a:br>
              <a:rPr lang="en-IN" sz="2000" dirty="0"/>
            </a:br>
            <a:r>
              <a:rPr lang="en-IN" sz="2000" b="1" dirty="0"/>
              <a:t>(C)</a:t>
            </a:r>
            <a:r>
              <a:rPr lang="en-IN" sz="2000" dirty="0"/>
              <a:t> Windowing</a:t>
            </a:r>
            <a:br>
              <a:rPr lang="en-IN" sz="2000" dirty="0"/>
            </a:br>
            <a:r>
              <a:rPr lang="en-IN" sz="2000" b="1" dirty="0"/>
              <a:t>(D)</a:t>
            </a:r>
            <a:r>
              <a:rPr lang="en-IN" sz="2000" dirty="0"/>
              <a:t> Paging</a:t>
            </a:r>
            <a:br>
              <a:rPr lang="en-IN" sz="2000" dirty="0"/>
            </a:br>
            <a:br>
              <a:rPr lang="en-IN" sz="2000" dirty="0"/>
            </a:br>
            <a:br>
              <a:rPr lang="en-IN" sz="2000" dirty="0"/>
            </a:br>
            <a:r>
              <a:rPr lang="en-IN" sz="2000" b="1" dirty="0"/>
              <a:t>Answer:</a:t>
            </a:r>
            <a:r>
              <a:rPr lang="en-IN" sz="2000" dirty="0"/>
              <a:t> </a:t>
            </a:r>
            <a:r>
              <a:rPr lang="en-IN" sz="2000" b="1" dirty="0"/>
              <a:t>(B)</a:t>
            </a:r>
            <a:r>
              <a:rPr lang="en-IN" sz="2000" dirty="0"/>
              <a:t> </a:t>
            </a:r>
            <a:br>
              <a:rPr lang="en-IN" sz="2000" dirty="0"/>
            </a:br>
            <a:br>
              <a:rPr lang="en-IN" sz="2000" dirty="0"/>
            </a:br>
            <a:r>
              <a:rPr lang="en-IN" sz="2000" b="1" dirty="0"/>
              <a:t>Explanation:</a:t>
            </a:r>
            <a:r>
              <a:rPr lang="en-IN" sz="2000" dirty="0"/>
              <a:t> In a multitasking system, a computer executes several programs simultaneously by switching them back and forth to increase the user interactivity. Processes share the CPU and execute in an interleaving manner. This allows the user to run more than one program at a time.</a:t>
            </a:r>
          </a:p>
        </p:txBody>
      </p:sp>
    </p:spTree>
    <p:extLst>
      <p:ext uri="{BB962C8B-B14F-4D97-AF65-F5344CB8AC3E}">
        <p14:creationId xmlns:p14="http://schemas.microsoft.com/office/powerpoint/2010/main" val="2006193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383E8-8C8B-4283-86F7-2A035843B5D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7920880"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0345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8A57A-2A1D-406F-977E-046A633D125C}"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87</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808" y="656691"/>
            <a:ext cx="457768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548680"/>
            <a:ext cx="4207296"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445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pPr>
              <a:lnSpc>
                <a:spcPct val="90000"/>
              </a:lnSpc>
            </a:pPr>
            <a:endParaRPr lang="en-US" altLang="en-US" sz="2400" dirty="0"/>
          </a:p>
          <a:p>
            <a:pPr>
              <a:lnSpc>
                <a:spcPct val="90000"/>
              </a:lnSpc>
            </a:pPr>
            <a:r>
              <a:rPr lang="en-US" altLang="en-US" sz="2400" dirty="0"/>
              <a:t>Also called </a:t>
            </a:r>
            <a:r>
              <a:rPr lang="en-US" altLang="en-US" sz="2400" b="1" u="sng" dirty="0"/>
              <a:t>Parallel System or Tightly coupled System </a:t>
            </a:r>
            <a:r>
              <a:rPr lang="en-US" altLang="en-US" sz="2400" dirty="0"/>
              <a:t>grew in importance.</a:t>
            </a:r>
          </a:p>
          <a:p>
            <a:pPr>
              <a:lnSpc>
                <a:spcPct val="90000"/>
              </a:lnSpc>
            </a:pPr>
            <a:endParaRPr lang="en-US" altLang="en-US" sz="2400" dirty="0"/>
          </a:p>
          <a:p>
            <a:pPr>
              <a:lnSpc>
                <a:spcPct val="90000"/>
              </a:lnSpc>
            </a:pPr>
            <a:r>
              <a:rPr lang="en-US" altLang="en-US" sz="2400" b="1" u="sng" dirty="0"/>
              <a:t>More than one processor in close communication, sharing</a:t>
            </a:r>
          </a:p>
          <a:p>
            <a:pPr lvl="1">
              <a:lnSpc>
                <a:spcPct val="90000"/>
              </a:lnSpc>
            </a:pPr>
            <a:r>
              <a:rPr lang="en-US" altLang="en-US" sz="2000" dirty="0"/>
              <a:t> the computer bus, </a:t>
            </a:r>
          </a:p>
          <a:p>
            <a:pPr lvl="1">
              <a:lnSpc>
                <a:spcPct val="90000"/>
              </a:lnSpc>
            </a:pPr>
            <a:r>
              <a:rPr lang="en-US" altLang="en-US" sz="2000" dirty="0"/>
              <a:t>the clock and </a:t>
            </a:r>
          </a:p>
          <a:p>
            <a:pPr lvl="1">
              <a:lnSpc>
                <a:spcPct val="90000"/>
              </a:lnSpc>
            </a:pPr>
            <a:r>
              <a:rPr lang="en-US" altLang="en-US" sz="2000" dirty="0"/>
              <a:t>sometimes memory and peripheral devices.</a:t>
            </a:r>
          </a:p>
          <a:p>
            <a:pPr lvl="1">
              <a:lnSpc>
                <a:spcPct val="90000"/>
              </a:lnSpc>
            </a:pPr>
            <a:endParaRPr lang="en-US" altLang="en-US" sz="2000" dirty="0"/>
          </a:p>
        </p:txBody>
      </p:sp>
      <p:sp>
        <p:nvSpPr>
          <p:cNvPr id="2" name="Date Placeholder 1"/>
          <p:cNvSpPr>
            <a:spLocks noGrp="1"/>
          </p:cNvSpPr>
          <p:nvPr>
            <p:ph type="dt" sz="half" idx="10"/>
          </p:nvPr>
        </p:nvSpPr>
        <p:spPr/>
        <p:txBody>
          <a:bodyPr/>
          <a:lstStyle/>
          <a:p>
            <a:fld id="{582A99D1-AC48-47A1-A026-36340BAEFAFB}"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88</a:t>
            </a:fld>
            <a:endParaRPr lang="en-IN"/>
          </a:p>
        </p:txBody>
      </p:sp>
    </p:spTree>
    <p:extLst>
      <p:ext uri="{BB962C8B-B14F-4D97-AF65-F5344CB8AC3E}">
        <p14:creationId xmlns:p14="http://schemas.microsoft.com/office/powerpoint/2010/main" val="19839142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lnSpcReduction="10000"/>
          </a:bodyPr>
          <a:lstStyle/>
          <a:p>
            <a:pPr>
              <a:lnSpc>
                <a:spcPct val="90000"/>
              </a:lnSpc>
              <a:buFont typeface="Monotype Sorts" pitchFamily="-84" charset="2"/>
              <a:buNone/>
            </a:pPr>
            <a:endParaRPr lang="en-US" altLang="en-US" sz="1600" dirty="0"/>
          </a:p>
          <a:p>
            <a:pPr marL="0" indent="0">
              <a:lnSpc>
                <a:spcPct val="90000"/>
              </a:lnSpc>
              <a:buNone/>
            </a:pPr>
            <a:r>
              <a:rPr lang="en-US" altLang="en-US" sz="2400" dirty="0"/>
              <a:t>Advantages:-</a:t>
            </a:r>
          </a:p>
          <a:p>
            <a:pPr>
              <a:lnSpc>
                <a:spcPct val="90000"/>
              </a:lnSpc>
            </a:pPr>
            <a:r>
              <a:rPr lang="en-US" altLang="en-US" sz="2400" b="1" u="sng" dirty="0"/>
              <a:t>Increased Throughput</a:t>
            </a:r>
          </a:p>
          <a:p>
            <a:pPr lvl="1">
              <a:lnSpc>
                <a:spcPct val="90000"/>
              </a:lnSpc>
            </a:pPr>
            <a:r>
              <a:rPr lang="en-US" altLang="en-US" sz="2400" b="1" u="sng" dirty="0"/>
              <a:t>To Get more work done.</a:t>
            </a:r>
          </a:p>
          <a:p>
            <a:pPr lvl="1">
              <a:lnSpc>
                <a:spcPct val="90000"/>
              </a:lnSpc>
            </a:pPr>
            <a:r>
              <a:rPr lang="en-US" altLang="en-US" sz="2400" dirty="0"/>
              <a:t>The speedup ratio with N processors is not N, it is less than N.</a:t>
            </a:r>
          </a:p>
          <a:p>
            <a:pPr lvl="1">
              <a:lnSpc>
                <a:spcPct val="90000"/>
              </a:lnSpc>
            </a:pPr>
            <a:r>
              <a:rPr lang="en-US" altLang="en-US" sz="2400" dirty="0"/>
              <a:t>Overhead is incurred in keeping all parts working correctly. </a:t>
            </a:r>
          </a:p>
          <a:p>
            <a:pPr lvl="1">
              <a:lnSpc>
                <a:spcPct val="90000"/>
              </a:lnSpc>
            </a:pPr>
            <a:r>
              <a:rPr lang="en-US" altLang="en-US" sz="2400" dirty="0"/>
              <a:t>Plus Contention for shared resources lowers the expected gains.</a:t>
            </a:r>
          </a:p>
          <a:p>
            <a:pPr lvl="1">
              <a:lnSpc>
                <a:spcPct val="90000"/>
              </a:lnSpc>
            </a:pPr>
            <a:endParaRPr lang="en-US" altLang="en-US" sz="2400" dirty="0"/>
          </a:p>
          <a:p>
            <a:pPr>
              <a:lnSpc>
                <a:spcPct val="90000"/>
              </a:lnSpc>
            </a:pPr>
            <a:r>
              <a:rPr lang="en-US" altLang="en-US" sz="2400" b="1" u="sng" dirty="0"/>
              <a:t>Economy of scale</a:t>
            </a:r>
          </a:p>
          <a:p>
            <a:pPr lvl="1">
              <a:lnSpc>
                <a:spcPct val="90000"/>
              </a:lnSpc>
            </a:pPr>
            <a:r>
              <a:rPr lang="en-US" altLang="en-US" sz="2400" b="1" u="sng" dirty="0"/>
              <a:t>Save more money</a:t>
            </a:r>
            <a:r>
              <a:rPr lang="en-US" altLang="en-US" sz="2400" dirty="0"/>
              <a:t> as they share </a:t>
            </a:r>
          </a:p>
          <a:p>
            <a:pPr lvl="2">
              <a:lnSpc>
                <a:spcPct val="90000"/>
              </a:lnSpc>
            </a:pPr>
            <a:r>
              <a:rPr lang="en-US" altLang="en-US" dirty="0"/>
              <a:t>peripherals, </a:t>
            </a:r>
          </a:p>
          <a:p>
            <a:pPr lvl="2">
              <a:lnSpc>
                <a:spcPct val="90000"/>
              </a:lnSpc>
            </a:pPr>
            <a:r>
              <a:rPr lang="en-US" altLang="en-US" dirty="0"/>
              <a:t>mass storage, </a:t>
            </a:r>
          </a:p>
          <a:p>
            <a:pPr lvl="2">
              <a:lnSpc>
                <a:spcPct val="90000"/>
              </a:lnSpc>
            </a:pPr>
            <a:r>
              <a:rPr lang="en-US" altLang="en-US" dirty="0"/>
              <a:t>power supplies.</a:t>
            </a:r>
          </a:p>
          <a:p>
            <a:pPr lvl="1">
              <a:lnSpc>
                <a:spcPct val="90000"/>
              </a:lnSpc>
            </a:pPr>
            <a:endParaRPr lang="en-US" altLang="en-US" sz="1800" dirty="0"/>
          </a:p>
        </p:txBody>
      </p:sp>
      <p:sp>
        <p:nvSpPr>
          <p:cNvPr id="2" name="Date Placeholder 1"/>
          <p:cNvSpPr>
            <a:spLocks noGrp="1"/>
          </p:cNvSpPr>
          <p:nvPr>
            <p:ph type="dt" sz="half" idx="10"/>
          </p:nvPr>
        </p:nvSpPr>
        <p:spPr/>
        <p:txBody>
          <a:bodyPr/>
          <a:lstStyle/>
          <a:p>
            <a:fld id="{9D4E026C-D273-441B-9A50-B3B8336E40B5}"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89</a:t>
            </a:fld>
            <a:endParaRPr lang="en-IN"/>
          </a:p>
        </p:txBody>
      </p:sp>
    </p:spTree>
    <p:extLst>
      <p:ext uri="{BB962C8B-B14F-4D97-AF65-F5344CB8AC3E}">
        <p14:creationId xmlns:p14="http://schemas.microsoft.com/office/powerpoint/2010/main" val="32346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Macros</a:t>
            </a:r>
            <a:endParaRPr lang="en-IN" dirty="0"/>
          </a:p>
        </p:txBody>
      </p:sp>
      <p:sp>
        <p:nvSpPr>
          <p:cNvPr id="4" name="Date Placeholder 3"/>
          <p:cNvSpPr>
            <a:spLocks noGrp="1"/>
          </p:cNvSpPr>
          <p:nvPr>
            <p:ph type="dt" sz="half" idx="10"/>
          </p:nvPr>
        </p:nvSpPr>
        <p:spPr/>
        <p:txBody>
          <a:bodyPr/>
          <a:lstStyle/>
          <a:p>
            <a:fld id="{EBA0D9D8-3380-4F70-A6F3-73311AC0E7CD}" type="datetime1">
              <a:rPr lang="en-IN" smtClean="0"/>
              <a:t>05/12/23</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9</a:t>
            </a:fld>
            <a:endParaRPr lang="en-IN"/>
          </a:p>
        </p:txBody>
      </p:sp>
      <p:sp>
        <p:nvSpPr>
          <p:cNvPr id="7" name="Content Placeholder 2"/>
          <p:cNvSpPr txBox="1">
            <a:spLocks/>
          </p:cNvSpPr>
          <p:nvPr/>
        </p:nvSpPr>
        <p:spPr>
          <a:xfrm>
            <a:off x="827584" y="1340768"/>
            <a:ext cx="8011616" cy="493779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3500" dirty="0"/>
              <a:t>C program to illustrate macros</a:t>
            </a:r>
          </a:p>
          <a:p>
            <a:pPr marL="0" indent="0">
              <a:buNone/>
            </a:pPr>
            <a:endParaRPr lang="en-IN" sz="3500" dirty="0"/>
          </a:p>
          <a:p>
            <a:pPr marL="0" indent="0">
              <a:buNone/>
            </a:pPr>
            <a:r>
              <a:rPr lang="en-IN" sz="3500" dirty="0"/>
              <a:t>#include &lt;</a:t>
            </a:r>
            <a:r>
              <a:rPr lang="en-IN" sz="3500" dirty="0" err="1"/>
              <a:t>stdio.h</a:t>
            </a:r>
            <a:r>
              <a:rPr lang="en-IN" sz="3500" dirty="0"/>
              <a:t>&gt;</a:t>
            </a:r>
          </a:p>
          <a:p>
            <a:pPr marL="0" indent="0">
              <a:buNone/>
            </a:pPr>
            <a:endParaRPr lang="en-IN" sz="3500" dirty="0"/>
          </a:p>
          <a:p>
            <a:pPr marL="0" indent="0">
              <a:buNone/>
            </a:pPr>
            <a:r>
              <a:rPr lang="en-IN" sz="3500" dirty="0"/>
              <a:t>// Macro definition</a:t>
            </a:r>
          </a:p>
          <a:p>
            <a:pPr marL="0" indent="0">
              <a:buNone/>
            </a:pPr>
            <a:r>
              <a:rPr lang="en-IN" sz="3500" dirty="0"/>
              <a:t>#define LIMIT 5</a:t>
            </a:r>
          </a:p>
          <a:p>
            <a:pPr marL="0" indent="0">
              <a:buNone/>
            </a:pPr>
            <a:r>
              <a:rPr lang="en-IN" sz="3500" dirty="0" err="1"/>
              <a:t>int</a:t>
            </a:r>
            <a:r>
              <a:rPr lang="en-IN" sz="3500" dirty="0"/>
              <a:t> main()</a:t>
            </a:r>
          </a:p>
          <a:p>
            <a:pPr marL="0" indent="0">
              <a:buNone/>
            </a:pPr>
            <a:r>
              <a:rPr lang="en-IN" sz="3500" dirty="0"/>
              <a:t>{</a:t>
            </a:r>
          </a:p>
          <a:p>
            <a:pPr marL="0" indent="0">
              <a:buNone/>
            </a:pPr>
            <a:r>
              <a:rPr lang="en-IN" sz="3500" dirty="0"/>
              <a:t>	// Print the value of macro defined</a:t>
            </a:r>
          </a:p>
          <a:p>
            <a:pPr marL="0" indent="0">
              <a:buNone/>
            </a:pPr>
            <a:r>
              <a:rPr lang="en-IN" sz="3500" dirty="0"/>
              <a:t>	</a:t>
            </a:r>
            <a:r>
              <a:rPr lang="en-IN" sz="3500" dirty="0" err="1"/>
              <a:t>printf</a:t>
            </a:r>
            <a:r>
              <a:rPr lang="en-IN" sz="3500" dirty="0"/>
              <a:t>("The value of LIMIT is %d", LIMIT);</a:t>
            </a:r>
          </a:p>
          <a:p>
            <a:pPr marL="0" indent="0">
              <a:buNone/>
            </a:pPr>
            <a:r>
              <a:rPr lang="en-IN" sz="3500" dirty="0"/>
              <a:t>	return 0;</a:t>
            </a:r>
          </a:p>
          <a:p>
            <a:pPr marL="0" indent="0">
              <a:buNone/>
            </a:pPr>
            <a:r>
              <a:rPr lang="en-IN" sz="3500" dirty="0"/>
              <a:t>}</a:t>
            </a:r>
          </a:p>
          <a:p>
            <a:pPr marL="0" indent="0">
              <a:buFont typeface="Arial" panose="020B0604020202020204" pitchFamily="34" charset="0"/>
              <a:buNone/>
            </a:pPr>
            <a:r>
              <a:rPr lang="en-IN" dirty="0"/>
              <a:t>Output-</a:t>
            </a:r>
          </a:p>
          <a:p>
            <a:pPr marL="0" indent="0">
              <a:buNone/>
            </a:pPr>
            <a:r>
              <a:rPr lang="en-IN" dirty="0"/>
              <a:t>The value of LIMIT is 5</a:t>
            </a:r>
          </a:p>
        </p:txBody>
      </p:sp>
    </p:spTree>
    <p:extLst>
      <p:ext uri="{BB962C8B-B14F-4D97-AF65-F5344CB8AC3E}">
        <p14:creationId xmlns:p14="http://schemas.microsoft.com/office/powerpoint/2010/main" val="1260249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pPr marL="0" indent="0">
              <a:lnSpc>
                <a:spcPct val="90000"/>
              </a:lnSpc>
              <a:buNone/>
            </a:pPr>
            <a:r>
              <a:rPr lang="en-US" altLang="en-US" sz="2400" dirty="0"/>
              <a:t>Advantages:-</a:t>
            </a:r>
          </a:p>
          <a:p>
            <a:pPr lvl="1">
              <a:lnSpc>
                <a:spcPct val="90000"/>
              </a:lnSpc>
            </a:pPr>
            <a:endParaRPr lang="en-US" altLang="en-US" sz="2400" dirty="0"/>
          </a:p>
          <a:p>
            <a:pPr>
              <a:lnSpc>
                <a:spcPct val="90000"/>
              </a:lnSpc>
            </a:pPr>
            <a:r>
              <a:rPr lang="en-US" altLang="en-US" sz="2400" b="1" u="sng" dirty="0"/>
              <a:t>Increased Reliability</a:t>
            </a:r>
          </a:p>
          <a:p>
            <a:pPr lvl="1">
              <a:lnSpc>
                <a:spcPct val="90000"/>
              </a:lnSpc>
            </a:pPr>
            <a:r>
              <a:rPr lang="en-US" altLang="en-US" sz="2400" dirty="0"/>
              <a:t>If functions can be distributed properly among several processors, then </a:t>
            </a:r>
          </a:p>
          <a:p>
            <a:pPr lvl="1">
              <a:lnSpc>
                <a:spcPct val="90000"/>
              </a:lnSpc>
            </a:pPr>
            <a:r>
              <a:rPr lang="en-US" altLang="en-US" sz="2400" b="1" u="sng" dirty="0"/>
              <a:t>the failure of one processor will not halt the system, </a:t>
            </a:r>
          </a:p>
          <a:p>
            <a:pPr lvl="1">
              <a:lnSpc>
                <a:spcPct val="90000"/>
              </a:lnSpc>
            </a:pPr>
            <a:r>
              <a:rPr lang="en-US" altLang="en-US" sz="2400" dirty="0"/>
              <a:t>only slow it down.</a:t>
            </a:r>
          </a:p>
        </p:txBody>
      </p:sp>
      <p:sp>
        <p:nvSpPr>
          <p:cNvPr id="2" name="Date Placeholder 1"/>
          <p:cNvSpPr>
            <a:spLocks noGrp="1"/>
          </p:cNvSpPr>
          <p:nvPr>
            <p:ph type="dt" sz="half" idx="10"/>
          </p:nvPr>
        </p:nvSpPr>
        <p:spPr/>
        <p:txBody>
          <a:bodyPr/>
          <a:lstStyle/>
          <a:p>
            <a:fld id="{9D4E026C-D273-441B-9A50-B3B8336E40B5}"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90</a:t>
            </a:fld>
            <a:endParaRPr lang="en-IN"/>
          </a:p>
        </p:txBody>
      </p:sp>
    </p:spTree>
    <p:extLst>
      <p:ext uri="{BB962C8B-B14F-4D97-AF65-F5344CB8AC3E}">
        <p14:creationId xmlns:p14="http://schemas.microsoft.com/office/powerpoint/2010/main" val="2947373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r>
              <a:rPr lang="en-IN" sz="2400" dirty="0"/>
              <a:t>Symmetric Multiprocessor</a:t>
            </a:r>
          </a:p>
          <a:p>
            <a:pPr lvl="1"/>
            <a:r>
              <a:rPr lang="en-IN" sz="2400" dirty="0"/>
              <a:t>Each processor runs an identical copy of the OS and </a:t>
            </a:r>
          </a:p>
          <a:p>
            <a:pPr lvl="1"/>
            <a:r>
              <a:rPr lang="en-IN" sz="2400" dirty="0"/>
              <a:t>These copies communicate with one another as needed.</a:t>
            </a:r>
          </a:p>
          <a:p>
            <a:endParaRPr lang="en-IN" sz="2400" dirty="0"/>
          </a:p>
          <a:p>
            <a:r>
              <a:rPr lang="en-IN" sz="2400" dirty="0"/>
              <a:t>Asymmetric Multiprocessor</a:t>
            </a:r>
          </a:p>
          <a:p>
            <a:pPr lvl="1"/>
            <a:r>
              <a:rPr lang="en-IN" sz="2400" dirty="0"/>
              <a:t>Each processor is assigned a specific task.</a:t>
            </a:r>
          </a:p>
          <a:p>
            <a:pPr lvl="1"/>
            <a:r>
              <a:rPr lang="en-IN" sz="2400" dirty="0"/>
              <a:t>A master processor controls the system, </a:t>
            </a:r>
          </a:p>
          <a:p>
            <a:pPr lvl="1"/>
            <a:r>
              <a:rPr lang="en-IN" sz="2400" dirty="0"/>
              <a:t>The other processor either look to the master for instruction or have predefined tasks.</a:t>
            </a:r>
          </a:p>
          <a:p>
            <a:pPr lvl="1"/>
            <a:r>
              <a:rPr lang="en-IN" sz="2400" dirty="0"/>
              <a:t>The master allocates the work to the slave processor.</a:t>
            </a:r>
          </a:p>
        </p:txBody>
      </p:sp>
      <p:sp>
        <p:nvSpPr>
          <p:cNvPr id="2" name="Date Placeholder 1"/>
          <p:cNvSpPr>
            <a:spLocks noGrp="1"/>
          </p:cNvSpPr>
          <p:nvPr>
            <p:ph type="dt" sz="half" idx="10"/>
          </p:nvPr>
        </p:nvSpPr>
        <p:spPr/>
        <p:txBody>
          <a:bodyPr/>
          <a:lstStyle/>
          <a:p>
            <a:fld id="{8B43BC3F-A565-4ABE-BAF4-1CCEABA8DA92}"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91</a:t>
            </a:fld>
            <a:endParaRPr lang="en-IN"/>
          </a:p>
        </p:txBody>
      </p:sp>
    </p:spTree>
    <p:extLst>
      <p:ext uri="{BB962C8B-B14F-4D97-AF65-F5344CB8AC3E}">
        <p14:creationId xmlns:p14="http://schemas.microsoft.com/office/powerpoint/2010/main" val="2866407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IN" dirty="0"/>
              <a:t>Asymmetric multiprocessing </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endParaRPr lang="en-IN" sz="2400" dirty="0"/>
          </a:p>
        </p:txBody>
      </p:sp>
      <p:pic>
        <p:nvPicPr>
          <p:cNvPr id="2050" name="Picture 2" descr="http://flylib.com/books/4/491/1/html/2/images/0735619174/graphics/02fig02.gif"/>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043608" y="2581605"/>
            <a:ext cx="5760640" cy="2846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063" y="958075"/>
            <a:ext cx="8208912" cy="1938992"/>
          </a:xfrm>
          <a:prstGeom prst="rect">
            <a:avLst/>
          </a:prstGeom>
        </p:spPr>
        <p:txBody>
          <a:bodyPr wrap="square">
            <a:spAutoFit/>
          </a:bodyPr>
          <a:lstStyle/>
          <a:p>
            <a:pPr marL="285750" indent="-285750">
              <a:buFont typeface="Arial" panose="020B0604020202020204" pitchFamily="34" charset="0"/>
              <a:buChar char="•"/>
            </a:pPr>
            <a:r>
              <a:rPr lang="en-IN" sz="2400" dirty="0"/>
              <a:t>ASMP </a:t>
            </a:r>
          </a:p>
          <a:p>
            <a:pPr marL="742950" lvl="1" indent="-285750">
              <a:buFont typeface="Arial" panose="020B0604020202020204" pitchFamily="34" charset="0"/>
              <a:buChar char="•"/>
            </a:pPr>
            <a:r>
              <a:rPr lang="en-IN" sz="2400" dirty="0"/>
              <a:t>The operating system typically sets aside one or more processors for its exclusive use. </a:t>
            </a:r>
          </a:p>
          <a:p>
            <a:pPr marL="742950" lvl="1" indent="-285750">
              <a:buFont typeface="Arial" panose="020B0604020202020204" pitchFamily="34" charset="0"/>
              <a:buChar char="•"/>
            </a:pPr>
            <a:r>
              <a:rPr lang="en-IN" sz="2400" dirty="0"/>
              <a:t>The remainder of the processors run user applications. </a:t>
            </a:r>
          </a:p>
          <a:p>
            <a:pPr marL="285750" indent="-285750">
              <a:buFont typeface="Arial" panose="020B0604020202020204" pitchFamily="34" charset="0"/>
              <a:buChar char="•"/>
            </a:pPr>
            <a:endParaRPr lang="en-IN" sz="2400" dirty="0"/>
          </a:p>
        </p:txBody>
      </p:sp>
      <p:sp>
        <p:nvSpPr>
          <p:cNvPr id="3" name="Date Placeholder 2"/>
          <p:cNvSpPr>
            <a:spLocks noGrp="1"/>
          </p:cNvSpPr>
          <p:nvPr>
            <p:ph type="dt" sz="half" idx="10"/>
          </p:nvPr>
        </p:nvSpPr>
        <p:spPr/>
        <p:txBody>
          <a:bodyPr/>
          <a:lstStyle/>
          <a:p>
            <a:fld id="{C9487579-005A-4ECD-AB7C-EEA3BD6CEEC1}"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92</a:t>
            </a:fld>
            <a:endParaRPr lang="en-IN"/>
          </a:p>
        </p:txBody>
      </p:sp>
    </p:spTree>
    <p:extLst>
      <p:ext uri="{BB962C8B-B14F-4D97-AF65-F5344CB8AC3E}">
        <p14:creationId xmlns:p14="http://schemas.microsoft.com/office/powerpoint/2010/main" val="3624289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IN" dirty="0"/>
              <a:t>Asymmetric multiprocessing </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endParaRPr lang="en-IN" sz="2400" dirty="0"/>
          </a:p>
        </p:txBody>
      </p:sp>
      <p:pic>
        <p:nvPicPr>
          <p:cNvPr id="2050" name="Picture 2" descr="http://flylib.com/books/4/491/1/html/2/images/0735619174/graphics/02fig02.gif"/>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328782" y="2564904"/>
            <a:ext cx="5760640" cy="2846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063" y="958075"/>
            <a:ext cx="8208912" cy="1200329"/>
          </a:xfrm>
          <a:prstGeom prst="rect">
            <a:avLst/>
          </a:prstGeom>
        </p:spPr>
        <p:txBody>
          <a:bodyPr wrap="square">
            <a:spAutoFit/>
          </a:bodyPr>
          <a:lstStyle/>
          <a:p>
            <a:pPr marL="285750" indent="-285750">
              <a:buFont typeface="Arial" panose="020B0604020202020204" pitchFamily="34" charset="0"/>
              <a:buChar char="•"/>
            </a:pPr>
            <a:r>
              <a:rPr lang="en-IN" sz="2400" dirty="0"/>
              <a:t>In the ASMP model, </a:t>
            </a:r>
          </a:p>
          <a:p>
            <a:pPr marL="742950" lvl="1" indent="-285750">
              <a:buFont typeface="Arial" panose="020B0604020202020204" pitchFamily="34" charset="0"/>
              <a:buChar char="•"/>
            </a:pPr>
            <a:r>
              <a:rPr lang="en-IN" sz="2400" dirty="0"/>
              <a:t>If the processor that fails is an operating system processor, </a:t>
            </a:r>
          </a:p>
          <a:p>
            <a:pPr marL="742950" lvl="1" indent="-285750">
              <a:buFont typeface="Arial" panose="020B0604020202020204" pitchFamily="34" charset="0"/>
              <a:buChar char="•"/>
            </a:pPr>
            <a:r>
              <a:rPr lang="en-IN" sz="2400" dirty="0"/>
              <a:t>The whole computer can go down.</a:t>
            </a:r>
          </a:p>
        </p:txBody>
      </p:sp>
      <p:sp>
        <p:nvSpPr>
          <p:cNvPr id="3" name="Date Placeholder 2"/>
          <p:cNvSpPr>
            <a:spLocks noGrp="1"/>
          </p:cNvSpPr>
          <p:nvPr>
            <p:ph type="dt" sz="half" idx="10"/>
          </p:nvPr>
        </p:nvSpPr>
        <p:spPr/>
        <p:txBody>
          <a:bodyPr/>
          <a:lstStyle/>
          <a:p>
            <a:fld id="{C9487579-005A-4ECD-AB7C-EEA3BD6CEEC1}" type="datetime1">
              <a:rPr lang="en-IN" smtClean="0"/>
              <a:t>05/12/23</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93</a:t>
            </a:fld>
            <a:endParaRPr lang="en-IN"/>
          </a:p>
        </p:txBody>
      </p:sp>
    </p:spTree>
    <p:extLst>
      <p:ext uri="{BB962C8B-B14F-4D97-AF65-F5344CB8AC3E}">
        <p14:creationId xmlns:p14="http://schemas.microsoft.com/office/powerpoint/2010/main" val="623285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714E3-1D8D-4E02-B9EB-2BAA130DE77F}"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94</a:t>
            </a:fld>
            <a:endParaRPr lang="en-IN"/>
          </a:p>
        </p:txBody>
      </p:sp>
      <p:sp>
        <p:nvSpPr>
          <p:cNvPr id="5" name="Rectangle 4"/>
          <p:cNvSpPr/>
          <p:nvPr/>
        </p:nvSpPr>
        <p:spPr>
          <a:xfrm>
            <a:off x="683568" y="1305342"/>
            <a:ext cx="7704856" cy="3139321"/>
          </a:xfrm>
          <a:prstGeom prst="rect">
            <a:avLst/>
          </a:prstGeom>
        </p:spPr>
        <p:txBody>
          <a:bodyPr wrap="square">
            <a:spAutoFit/>
          </a:bodyPr>
          <a:lstStyle/>
          <a:p>
            <a:pPr marL="285750" indent="-285750">
              <a:buFont typeface="Arial" panose="020B0604020202020204" pitchFamily="34" charset="0"/>
              <a:buChar char="•"/>
            </a:pPr>
            <a:r>
              <a:rPr lang="en-IN" sz="2200" dirty="0"/>
              <a:t>Symmetric multiprocessing (SMP) technology is used to get higher levels of performance. </a:t>
            </a:r>
          </a:p>
          <a:p>
            <a:pPr marL="285750" indent="-28575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In symmetric multiprocessing, </a:t>
            </a:r>
            <a:r>
              <a:rPr lang="en-IN" sz="2200" b="1" u="sng" dirty="0"/>
              <a:t>any processor can run any type of thread.</a:t>
            </a:r>
            <a:r>
              <a:rPr lang="en-IN" sz="2200" dirty="0"/>
              <a:t> The processors communicate with each other through shared memory.</a:t>
            </a:r>
            <a:br>
              <a:rPr lang="en-IN" sz="2200" dirty="0"/>
            </a:br>
            <a:endParaRPr lang="en-IN" sz="2200" dirty="0"/>
          </a:p>
          <a:p>
            <a:pPr marL="342900" indent="-342900">
              <a:buFont typeface="Arial" panose="020B0604020202020204" pitchFamily="34" charset="0"/>
              <a:buChar char="•"/>
            </a:pPr>
            <a:r>
              <a:rPr lang="en-IN" sz="2200" dirty="0"/>
              <a:t>SMP systems provide better load-balancing and fault tolerance. </a:t>
            </a:r>
          </a:p>
          <a:p>
            <a:pPr marL="285750" indent="-285750">
              <a:buFont typeface="Arial" panose="020B0604020202020204" pitchFamily="34" charset="0"/>
              <a:buChar char="•"/>
            </a:pPr>
            <a:endParaRPr lang="en-IN" sz="2200" dirty="0"/>
          </a:p>
        </p:txBody>
      </p:sp>
      <p:sp>
        <p:nvSpPr>
          <p:cNvPr id="6" name="Rectangle 5"/>
          <p:cNvSpPr/>
          <p:nvPr/>
        </p:nvSpPr>
        <p:spPr>
          <a:xfrm>
            <a:off x="1819322" y="404664"/>
            <a:ext cx="5433347" cy="646331"/>
          </a:xfrm>
          <a:prstGeom prst="rect">
            <a:avLst/>
          </a:prstGeom>
        </p:spPr>
        <p:txBody>
          <a:bodyPr wrap="none">
            <a:spAutoFit/>
          </a:bodyPr>
          <a:lstStyle/>
          <a:p>
            <a:r>
              <a:rPr lang="en-IN" sz="3600" dirty="0"/>
              <a:t>Symmetric Multiprocessing </a:t>
            </a:r>
            <a:r>
              <a:rPr lang="en-IN" dirty="0"/>
              <a:t> </a:t>
            </a:r>
          </a:p>
        </p:txBody>
      </p:sp>
      <p:pic>
        <p:nvPicPr>
          <p:cNvPr id="8" name="Picture 2" descr="http://flylib.com/books/4/491/1/html/2/images/0735619174/graphics/02fig02.gif"/>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259632" y="4077072"/>
            <a:ext cx="6120680" cy="221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68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AC99A-E004-4E79-AB73-503EF9D591BA}"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95</a:t>
            </a:fld>
            <a:endParaRPr lang="en-IN"/>
          </a:p>
        </p:txBody>
      </p:sp>
      <p:sp>
        <p:nvSpPr>
          <p:cNvPr id="5" name="Rectangle 4"/>
          <p:cNvSpPr/>
          <p:nvPr/>
        </p:nvSpPr>
        <p:spPr>
          <a:xfrm>
            <a:off x="683567" y="1059800"/>
            <a:ext cx="7704856" cy="2554545"/>
          </a:xfrm>
          <a:prstGeom prst="rect">
            <a:avLst/>
          </a:prstGeom>
        </p:spPr>
        <p:txBody>
          <a:bodyPr wrap="square">
            <a:spAutoFit/>
          </a:bodyPr>
          <a:lstStyle/>
          <a:p>
            <a:pPr marL="285750" indent="-285750">
              <a:buFont typeface="Arial" panose="020B0604020202020204" pitchFamily="34" charset="0"/>
              <a:buChar char="•"/>
            </a:pPr>
            <a:r>
              <a:rPr lang="en-IN" sz="2000" dirty="0"/>
              <a:t>Because the operating system threads can run on any processor, the </a:t>
            </a:r>
            <a:r>
              <a:rPr lang="en-IN" sz="2000" b="1" u="sng" dirty="0"/>
              <a:t>chance of hitting a CPU bottleneck is greatly reduced. </a:t>
            </a:r>
          </a:p>
          <a:p>
            <a:pPr marL="285750" indent="-285750">
              <a:buFont typeface="Arial" panose="020B0604020202020204" pitchFamily="34" charset="0"/>
              <a:buChar char="•"/>
            </a:pPr>
            <a:endParaRPr lang="en-IN" sz="2000" b="1" u="sng" dirty="0"/>
          </a:p>
          <a:p>
            <a:pPr marL="742950" lvl="1" indent="-285750">
              <a:buFont typeface="Arial" panose="020B0604020202020204" pitchFamily="34" charset="0"/>
              <a:buChar char="•"/>
            </a:pPr>
            <a:r>
              <a:rPr lang="en-IN" sz="2000" dirty="0"/>
              <a:t>All processors are allowed to run a </a:t>
            </a:r>
            <a:r>
              <a:rPr lang="en-IN" sz="2000" b="1" u="sng" dirty="0"/>
              <a:t>mixture of application and operating system code. </a:t>
            </a:r>
          </a:p>
          <a:p>
            <a:pPr marL="285750" indent="-285750">
              <a:buFont typeface="Arial" panose="020B0604020202020204" pitchFamily="34" charset="0"/>
              <a:buChar char="•"/>
            </a:pPr>
            <a:endParaRPr lang="en-IN" sz="2000" dirty="0"/>
          </a:p>
          <a:p>
            <a:pPr marL="742950" lvl="1" indent="-285750">
              <a:buFont typeface="Arial" panose="020B0604020202020204" pitchFamily="34" charset="0"/>
              <a:buChar char="•"/>
            </a:pPr>
            <a:r>
              <a:rPr lang="en-IN" sz="2000" b="1" u="sng" dirty="0"/>
              <a:t>A processor failure in the SMP model only reduces the computing capacity of the system.</a:t>
            </a:r>
          </a:p>
        </p:txBody>
      </p:sp>
      <p:sp>
        <p:nvSpPr>
          <p:cNvPr id="6" name="Rectangle 5"/>
          <p:cNvSpPr/>
          <p:nvPr/>
        </p:nvSpPr>
        <p:spPr>
          <a:xfrm>
            <a:off x="1819322" y="404664"/>
            <a:ext cx="5433347" cy="646331"/>
          </a:xfrm>
          <a:prstGeom prst="rect">
            <a:avLst/>
          </a:prstGeom>
        </p:spPr>
        <p:txBody>
          <a:bodyPr wrap="none">
            <a:spAutoFit/>
          </a:bodyPr>
          <a:lstStyle/>
          <a:p>
            <a:r>
              <a:rPr lang="en-IN" sz="3600" dirty="0"/>
              <a:t>Symmetric Multiprocessing </a:t>
            </a:r>
            <a:r>
              <a:rPr lang="en-IN" dirty="0"/>
              <a:t> </a:t>
            </a:r>
          </a:p>
        </p:txBody>
      </p:sp>
      <p:pic>
        <p:nvPicPr>
          <p:cNvPr id="7" name="Picture 2" descr="http://flylib.com/books/4/491/1/html/2/images/0735619174/graphics/02fig02.gif"/>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259632" y="3717032"/>
            <a:ext cx="612068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58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74024-F204-4E02-A418-305E45DA17F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1124744"/>
            <a:ext cx="7704855"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55574" y="260648"/>
            <a:ext cx="7704855" cy="369332"/>
          </a:xfrm>
          <a:prstGeom prst="rect">
            <a:avLst/>
          </a:prstGeom>
        </p:spPr>
        <p:txBody>
          <a:bodyPr wrap="square">
            <a:spAutoFit/>
          </a:bodyPr>
          <a:lstStyle/>
          <a:p>
            <a:r>
              <a:rPr lang="en-IN" b="1" dirty="0"/>
              <a:t>Difference Between Asymmetric and Symmetric Multiprocessing:</a:t>
            </a:r>
            <a:endParaRPr lang="en-IN" dirty="0"/>
          </a:p>
        </p:txBody>
      </p:sp>
      <p:sp>
        <p:nvSpPr>
          <p:cNvPr id="7" name="Rectangle 6"/>
          <p:cNvSpPr/>
          <p:nvPr/>
        </p:nvSpPr>
        <p:spPr>
          <a:xfrm>
            <a:off x="539552" y="1556792"/>
            <a:ext cx="8280920" cy="160262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74539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Systems</a:t>
            </a:r>
          </a:p>
        </p:txBody>
      </p:sp>
      <p:sp>
        <p:nvSpPr>
          <p:cNvPr id="51203" name="Content Placeholder 2"/>
          <p:cNvSpPr>
            <a:spLocks noGrp="1"/>
          </p:cNvSpPr>
          <p:nvPr>
            <p:ph idx="4294967295"/>
          </p:nvPr>
        </p:nvSpPr>
        <p:spPr>
          <a:xfrm>
            <a:off x="467544" y="1092200"/>
            <a:ext cx="7920880" cy="4530725"/>
          </a:xfrm>
        </p:spPr>
        <p:txBody>
          <a:bodyPr>
            <a:normAutofit/>
          </a:bodyPr>
          <a:lstStyle/>
          <a:p>
            <a:r>
              <a:rPr lang="en-US" altLang="en-US" sz="2800" dirty="0"/>
              <a:t>Collection of separate, possibly heterogeneous, systems networked together</a:t>
            </a:r>
          </a:p>
          <a:p>
            <a:pPr lvl="1"/>
            <a:endParaRPr lang="en-US" altLang="en-US" sz="2400" b="1" dirty="0">
              <a:solidFill>
                <a:srgbClr val="3366FF"/>
              </a:solidFill>
            </a:endParaRPr>
          </a:p>
          <a:p>
            <a:pPr lvl="1"/>
            <a:r>
              <a:rPr lang="en-US" altLang="en-US" sz="2400" b="1" dirty="0">
                <a:solidFill>
                  <a:srgbClr val="3366FF"/>
                </a:solidFill>
              </a:rPr>
              <a:t>Network</a:t>
            </a:r>
            <a:r>
              <a:rPr lang="en-US" altLang="en-US" sz="2400" dirty="0"/>
              <a:t> is a communications path, </a:t>
            </a:r>
          </a:p>
          <a:p>
            <a:pPr lvl="1"/>
            <a:r>
              <a:rPr lang="en-US" altLang="en-US" sz="2400" b="1" dirty="0">
                <a:solidFill>
                  <a:srgbClr val="3366FF"/>
                </a:solidFill>
              </a:rPr>
              <a:t>TCP/IP </a:t>
            </a:r>
            <a:r>
              <a:rPr lang="en-US" altLang="en-US" sz="2400" dirty="0"/>
              <a:t>most common network protocol</a:t>
            </a:r>
          </a:p>
          <a:p>
            <a:pPr lvl="1"/>
            <a:r>
              <a:rPr lang="en-US" altLang="en-US" sz="2400" dirty="0"/>
              <a:t>Most OS support TCP/IP including the Windows and UNIX OS.</a:t>
            </a:r>
          </a:p>
        </p:txBody>
      </p:sp>
      <p:sp>
        <p:nvSpPr>
          <p:cNvPr id="2" name="Date Placeholder 1"/>
          <p:cNvSpPr>
            <a:spLocks noGrp="1"/>
          </p:cNvSpPr>
          <p:nvPr>
            <p:ph type="dt" sz="half" idx="10"/>
          </p:nvPr>
        </p:nvSpPr>
        <p:spPr/>
        <p:txBody>
          <a:bodyPr/>
          <a:lstStyle/>
          <a:p>
            <a:fld id="{5ECE4DE3-05FC-479D-A9E4-D77F9558481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97</a:t>
            </a:fld>
            <a:endParaRPr lang="en-IN"/>
          </a:p>
        </p:txBody>
      </p:sp>
    </p:spTree>
    <p:extLst>
      <p:ext uri="{BB962C8B-B14F-4D97-AF65-F5344CB8AC3E}">
        <p14:creationId xmlns:p14="http://schemas.microsoft.com/office/powerpoint/2010/main" val="40273559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Systems</a:t>
            </a:r>
          </a:p>
        </p:txBody>
      </p:sp>
      <p:sp>
        <p:nvSpPr>
          <p:cNvPr id="51203" name="Content Placeholder 2"/>
          <p:cNvSpPr>
            <a:spLocks noGrp="1"/>
          </p:cNvSpPr>
          <p:nvPr>
            <p:ph idx="4294967295"/>
          </p:nvPr>
        </p:nvSpPr>
        <p:spPr>
          <a:xfrm>
            <a:off x="467544" y="1092200"/>
            <a:ext cx="7920880" cy="4530725"/>
          </a:xfrm>
        </p:spPr>
        <p:txBody>
          <a:bodyPr>
            <a:noAutofit/>
          </a:bodyPr>
          <a:lstStyle/>
          <a:p>
            <a:r>
              <a:rPr lang="en-US" altLang="en-US" sz="2400" dirty="0"/>
              <a:t>Networks are typecast based on the distances between their nodes</a:t>
            </a:r>
          </a:p>
          <a:p>
            <a:pPr lvl="1"/>
            <a:r>
              <a:rPr lang="en-US" altLang="en-US" sz="2400" b="1" dirty="0">
                <a:solidFill>
                  <a:srgbClr val="3366FF"/>
                </a:solidFill>
              </a:rPr>
              <a:t>Personal Area Network </a:t>
            </a:r>
            <a:r>
              <a:rPr lang="en-US" altLang="en-US" sz="2400" dirty="0"/>
              <a:t>(</a:t>
            </a:r>
            <a:r>
              <a:rPr lang="en-US" altLang="en-US" sz="2400" b="1" dirty="0">
                <a:solidFill>
                  <a:srgbClr val="3366FF"/>
                </a:solidFill>
              </a:rPr>
              <a:t>PAN</a:t>
            </a:r>
            <a:r>
              <a:rPr lang="en-US" altLang="en-US" sz="2400" dirty="0"/>
              <a:t>)-Short distance of several feet like Bluetooth Devices</a:t>
            </a:r>
          </a:p>
          <a:p>
            <a:pPr lvl="1"/>
            <a:endParaRPr lang="en-US" altLang="en-US" sz="2400" b="1" dirty="0">
              <a:solidFill>
                <a:srgbClr val="3366FF"/>
              </a:solidFill>
            </a:endParaRPr>
          </a:p>
          <a:p>
            <a:pPr lvl="1"/>
            <a:r>
              <a:rPr lang="en-US" altLang="en-US" sz="2400" b="1" dirty="0">
                <a:solidFill>
                  <a:srgbClr val="3366FF"/>
                </a:solidFill>
              </a:rPr>
              <a:t>Local Area Network </a:t>
            </a:r>
            <a:r>
              <a:rPr lang="en-US" altLang="en-US" sz="2400" dirty="0"/>
              <a:t>(</a:t>
            </a:r>
            <a:r>
              <a:rPr lang="en-US" altLang="en-US" sz="2400" b="1" dirty="0">
                <a:solidFill>
                  <a:srgbClr val="3366FF"/>
                </a:solidFill>
              </a:rPr>
              <a:t>LAN</a:t>
            </a:r>
            <a:r>
              <a:rPr lang="en-US" altLang="en-US" sz="2400" dirty="0"/>
              <a:t>)- within a room, a floor, or a building</a:t>
            </a:r>
          </a:p>
          <a:p>
            <a:pPr lvl="1"/>
            <a:endParaRPr lang="en-US" altLang="en-US" sz="2400" b="1" dirty="0">
              <a:solidFill>
                <a:srgbClr val="3366FF"/>
              </a:solidFill>
            </a:endParaRPr>
          </a:p>
          <a:p>
            <a:pPr lvl="1"/>
            <a:r>
              <a:rPr lang="en-US" altLang="en-US" sz="2400" b="1" dirty="0">
                <a:solidFill>
                  <a:srgbClr val="3366FF"/>
                </a:solidFill>
              </a:rPr>
              <a:t>Metropolitan Area Network </a:t>
            </a:r>
            <a:r>
              <a:rPr lang="en-US" altLang="en-US" sz="2400" dirty="0"/>
              <a:t>(</a:t>
            </a:r>
            <a:r>
              <a:rPr lang="en-US" altLang="en-US" sz="2400" b="1" dirty="0">
                <a:solidFill>
                  <a:srgbClr val="3366FF"/>
                </a:solidFill>
              </a:rPr>
              <a:t>MAN</a:t>
            </a:r>
            <a:r>
              <a:rPr lang="en-US" altLang="en-US" sz="2400" dirty="0"/>
              <a:t>)-link building within a city</a:t>
            </a:r>
            <a:endParaRPr lang="en-US" altLang="en-US" sz="2400" b="1" dirty="0">
              <a:solidFill>
                <a:srgbClr val="3366FF"/>
              </a:solidFill>
            </a:endParaRPr>
          </a:p>
          <a:p>
            <a:pPr lvl="1"/>
            <a:endParaRPr lang="en-US" altLang="en-US" sz="2400" b="1" dirty="0">
              <a:solidFill>
                <a:srgbClr val="3366FF"/>
              </a:solidFill>
            </a:endParaRPr>
          </a:p>
          <a:p>
            <a:pPr lvl="1"/>
            <a:r>
              <a:rPr lang="en-US" altLang="en-US" sz="2400" b="1" dirty="0">
                <a:solidFill>
                  <a:srgbClr val="3366FF"/>
                </a:solidFill>
              </a:rPr>
              <a:t>Wide Area Network </a:t>
            </a:r>
            <a:r>
              <a:rPr lang="en-US" altLang="en-US" sz="2400" dirty="0"/>
              <a:t>(</a:t>
            </a:r>
            <a:r>
              <a:rPr lang="en-US" altLang="en-US" sz="2400" b="1" dirty="0">
                <a:solidFill>
                  <a:srgbClr val="3366FF"/>
                </a:solidFill>
              </a:rPr>
              <a:t>WAN</a:t>
            </a:r>
            <a:r>
              <a:rPr lang="en-US" altLang="en-US" sz="2400" dirty="0"/>
              <a:t>)- exists between buildings, cities or countries</a:t>
            </a:r>
          </a:p>
          <a:p>
            <a:pPr lvl="1"/>
            <a:endParaRPr lang="en-US" altLang="en-US" sz="2400" b="1" dirty="0">
              <a:solidFill>
                <a:srgbClr val="3366FF"/>
              </a:solidFill>
            </a:endParaRPr>
          </a:p>
        </p:txBody>
      </p:sp>
      <p:sp>
        <p:nvSpPr>
          <p:cNvPr id="2" name="Date Placeholder 1"/>
          <p:cNvSpPr>
            <a:spLocks noGrp="1"/>
          </p:cNvSpPr>
          <p:nvPr>
            <p:ph type="dt" sz="half" idx="10"/>
          </p:nvPr>
        </p:nvSpPr>
        <p:spPr/>
        <p:txBody>
          <a:bodyPr/>
          <a:lstStyle/>
          <a:p>
            <a:fld id="{5C11C111-14E5-4060-A08E-2BED645C2800}"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98</a:t>
            </a:fld>
            <a:endParaRPr lang="en-IN"/>
          </a:p>
        </p:txBody>
      </p:sp>
    </p:spTree>
    <p:extLst>
      <p:ext uri="{BB962C8B-B14F-4D97-AF65-F5344CB8AC3E}">
        <p14:creationId xmlns:p14="http://schemas.microsoft.com/office/powerpoint/2010/main" val="3357845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Systems</a:t>
            </a:r>
          </a:p>
        </p:txBody>
      </p:sp>
      <p:sp>
        <p:nvSpPr>
          <p:cNvPr id="51203" name="Content Placeholder 2"/>
          <p:cNvSpPr>
            <a:spLocks noGrp="1"/>
          </p:cNvSpPr>
          <p:nvPr>
            <p:ph idx="4294967295"/>
          </p:nvPr>
        </p:nvSpPr>
        <p:spPr>
          <a:xfrm>
            <a:off x="838200" y="1092200"/>
            <a:ext cx="7313613" cy="4530725"/>
          </a:xfrm>
        </p:spPr>
        <p:txBody>
          <a:bodyPr>
            <a:normAutofit/>
          </a:bodyPr>
          <a:lstStyle/>
          <a:p>
            <a:r>
              <a:rPr lang="en-US" altLang="en-US" sz="2400" b="1" dirty="0">
                <a:solidFill>
                  <a:srgbClr val="3366FF"/>
                </a:solidFill>
              </a:rPr>
              <a:t>Network Operating System </a:t>
            </a:r>
            <a:r>
              <a:rPr lang="en-US" altLang="en-US" sz="2400" dirty="0"/>
              <a:t>provides features between systems across network</a:t>
            </a:r>
          </a:p>
          <a:p>
            <a:pPr lvl="1"/>
            <a:r>
              <a:rPr lang="en-US" altLang="en-US" sz="2400" dirty="0"/>
              <a:t>Communication scheme allows systems to exchange messages</a:t>
            </a:r>
          </a:p>
          <a:p>
            <a:pPr lvl="1"/>
            <a:r>
              <a:rPr lang="en-US" altLang="en-US" sz="2400" dirty="0"/>
              <a:t>Illusion of a single system</a:t>
            </a:r>
          </a:p>
        </p:txBody>
      </p:sp>
      <p:sp>
        <p:nvSpPr>
          <p:cNvPr id="2" name="Date Placeholder 1"/>
          <p:cNvSpPr>
            <a:spLocks noGrp="1"/>
          </p:cNvSpPr>
          <p:nvPr>
            <p:ph type="dt" sz="half" idx="10"/>
          </p:nvPr>
        </p:nvSpPr>
        <p:spPr/>
        <p:txBody>
          <a:bodyPr/>
          <a:lstStyle/>
          <a:p>
            <a:fld id="{A68DF308-D84B-4546-9EE0-19C4D7D193A8}" type="datetime1">
              <a:rPr lang="en-IN" smtClean="0"/>
              <a:t>05/12/23</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99</a:t>
            </a:fld>
            <a:endParaRPr lang="en-IN"/>
          </a:p>
        </p:txBody>
      </p:sp>
    </p:spTree>
    <p:extLst>
      <p:ext uri="{BB962C8B-B14F-4D97-AF65-F5344CB8AC3E}">
        <p14:creationId xmlns:p14="http://schemas.microsoft.com/office/powerpoint/2010/main" val="399266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11947</TotalTime>
  <Words>16932</Words>
  <Application>Microsoft Macintosh PowerPoint</Application>
  <PresentationFormat>On-screen Show (4:3)</PresentationFormat>
  <Paragraphs>2938</Paragraphs>
  <Slides>305</Slides>
  <Notes>102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305</vt:i4>
      </vt:variant>
    </vt:vector>
  </HeadingPairs>
  <TitlesOfParts>
    <vt:vector size="313" baseType="lpstr">
      <vt:lpstr>Arial</vt:lpstr>
      <vt:lpstr>Calibri</vt:lpstr>
      <vt:lpstr>Helvetica</vt:lpstr>
      <vt:lpstr>Monotype Sorts</vt:lpstr>
      <vt:lpstr>Times New Roman</vt:lpstr>
      <vt:lpstr>Verdana</vt:lpstr>
      <vt:lpstr>Webdings</vt:lpstr>
      <vt:lpstr>Office Theme</vt:lpstr>
      <vt:lpstr>Introduction to System software </vt:lpstr>
      <vt:lpstr>System programming</vt:lpstr>
      <vt:lpstr>System programming</vt:lpstr>
      <vt:lpstr>PowerPoint Presentation</vt:lpstr>
      <vt:lpstr>System Programs</vt:lpstr>
      <vt:lpstr>Macro Processors or Pre Processors</vt:lpstr>
      <vt:lpstr>Macro Processors or Pre Processors</vt:lpstr>
      <vt:lpstr>Macros</vt:lpstr>
      <vt:lpstr>Macros</vt:lpstr>
      <vt:lpstr>File Inclusion</vt:lpstr>
      <vt:lpstr>File Inclusion</vt:lpstr>
      <vt:lpstr>File Inclusion</vt:lpstr>
      <vt:lpstr>File Inclusion</vt:lpstr>
      <vt:lpstr>File Inclusion</vt:lpstr>
      <vt:lpstr>Conditional Compilation Directives</vt:lpstr>
      <vt:lpstr>Conditional Compilation Directives</vt:lpstr>
      <vt:lpstr>Conditional Compilation Directives</vt:lpstr>
      <vt:lpstr>Other directives</vt:lpstr>
      <vt:lpstr>Other directives</vt:lpstr>
      <vt:lpstr>PowerPoint Presentation</vt:lpstr>
      <vt:lpstr>How a program, using C compiler, is executed on a host machine ?</vt:lpstr>
      <vt:lpstr>PowerPoint Presentation</vt:lpstr>
      <vt:lpstr>Compiler</vt:lpstr>
      <vt:lpstr>Compiler</vt:lpstr>
      <vt:lpstr>Compiler</vt:lpstr>
      <vt:lpstr>Compiler</vt:lpstr>
      <vt:lpstr>Assembler</vt:lpstr>
      <vt:lpstr>Assembler</vt:lpstr>
      <vt:lpstr>Object file format</vt:lpstr>
      <vt:lpstr>Interpreter</vt:lpstr>
      <vt:lpstr>Interpreter</vt:lpstr>
      <vt:lpstr>Interpreter</vt:lpstr>
      <vt:lpstr>PowerPoint Presentation</vt:lpstr>
      <vt:lpstr>Linker</vt:lpstr>
      <vt:lpstr>Linker</vt:lpstr>
      <vt:lpstr>Linker</vt:lpstr>
      <vt:lpstr>EXTERN STORAGE CLASS</vt:lpstr>
      <vt:lpstr>EXTERN STORAGE CLASS</vt:lpstr>
      <vt:lpstr>Linker</vt:lpstr>
      <vt:lpstr>Loader in C/C++</vt:lpstr>
      <vt:lpstr>Loader in C/C++</vt:lpstr>
      <vt:lpstr>Relocation</vt:lpstr>
      <vt:lpstr>Relocation</vt:lpstr>
      <vt:lpstr>Relocation</vt:lpstr>
      <vt:lpstr>PowerPoint Presentation</vt:lpstr>
      <vt:lpstr>PowerPoint Presentation</vt:lpstr>
      <vt:lpstr>PowerPoint Presentation</vt:lpstr>
      <vt:lpstr>PowerPoint Presentation</vt:lpstr>
      <vt:lpstr>What is an Operating System?</vt:lpstr>
      <vt:lpstr>What is an Operating System?</vt:lpstr>
      <vt:lpstr>What is an Operating System?</vt:lpstr>
      <vt:lpstr>Four Components of a Computer System</vt:lpstr>
      <vt:lpstr>Computer System Structure</vt:lpstr>
      <vt:lpstr>Computer System Structure</vt:lpstr>
      <vt:lpstr>Computer System Structure</vt:lpstr>
      <vt:lpstr>Four Components of a Computer System</vt:lpstr>
      <vt:lpstr>Evolution of Operating System</vt:lpstr>
      <vt:lpstr>Mainframe System</vt:lpstr>
      <vt:lpstr>??</vt:lpstr>
      <vt:lpstr>??</vt:lpstr>
      <vt:lpstr>Batch system</vt:lpstr>
      <vt:lpstr>Tape drives</vt:lpstr>
      <vt:lpstr>Tape drives</vt:lpstr>
      <vt:lpstr>Punch card/A punched card </vt:lpstr>
      <vt:lpstr>Punch card/A punched card </vt:lpstr>
      <vt:lpstr>Punch card Reader, A punched card </vt:lpstr>
      <vt:lpstr>Batch system</vt:lpstr>
      <vt:lpstr>Batch system</vt:lpstr>
      <vt:lpstr>Batch system</vt:lpstr>
      <vt:lpstr>Multiprogramming</vt:lpstr>
      <vt:lpstr>Multiprogramming</vt:lpstr>
      <vt:lpstr>Multiprogramming</vt:lpstr>
      <vt:lpstr>Multiprogramming</vt:lpstr>
      <vt:lpstr>Memory Layout for Multiprogrammed System</vt:lpstr>
      <vt:lpstr>Drawbacks </vt:lpstr>
      <vt:lpstr>Timesharing (multitasking)</vt:lpstr>
      <vt:lpstr>Timesharing (multitasking)</vt:lpstr>
      <vt:lpstr>Timesharing (multitasking)</vt:lpstr>
      <vt:lpstr>Timesharing (multitasking)</vt:lpstr>
      <vt:lpstr>Timesharing (multitasking)</vt:lpstr>
      <vt:lpstr>Timesharing (multitasking)</vt:lpstr>
      <vt:lpstr>Timesharing (multitasking)</vt:lpstr>
      <vt:lpstr>PowerPoint Presentation</vt:lpstr>
      <vt:lpstr>PowerPoint Presentation</vt:lpstr>
      <vt:lpstr>PowerPoint Presentation</vt:lpstr>
      <vt:lpstr>PowerPoint Presentation</vt:lpstr>
      <vt:lpstr>PowerPoint Presentation</vt:lpstr>
      <vt:lpstr>Multiprocessor Systems</vt:lpstr>
      <vt:lpstr>Multiprocessor Systems</vt:lpstr>
      <vt:lpstr>Multiprocessor Systems</vt:lpstr>
      <vt:lpstr>Multiprocessor Systems</vt:lpstr>
      <vt:lpstr>Asymmetric multiprocessing </vt:lpstr>
      <vt:lpstr>Asymmetric multiprocessing </vt:lpstr>
      <vt:lpstr>PowerPoint Presentation</vt:lpstr>
      <vt:lpstr>PowerPoint Presentation</vt:lpstr>
      <vt:lpstr>PowerPoint Presentation</vt:lpstr>
      <vt:lpstr>Distributed Systems</vt:lpstr>
      <vt:lpstr>Distributed Systems</vt:lpstr>
      <vt:lpstr>Distributed Systems</vt:lpstr>
      <vt:lpstr>Distributed Systems</vt:lpstr>
      <vt:lpstr>Client-Server Systems</vt:lpstr>
      <vt:lpstr>Client-Server Systems</vt:lpstr>
      <vt:lpstr>Peer-to-Peer</vt:lpstr>
      <vt:lpstr>P2P Networks</vt:lpstr>
      <vt:lpstr>P2P Networks</vt:lpstr>
      <vt:lpstr>P2P Networks</vt:lpstr>
      <vt:lpstr>P2P Networks</vt:lpstr>
      <vt:lpstr>Peer-to-peer networking with BitTorrent </vt:lpstr>
      <vt:lpstr>BitTorrent Clients</vt:lpstr>
      <vt:lpstr>BitTorrent Clients</vt:lpstr>
      <vt:lpstr>Basic Idea behind BitTorrent  ?? </vt:lpstr>
      <vt:lpstr>Basic Idea behind BitTorrent </vt:lpstr>
      <vt:lpstr>Basic Idea behind BitTorrent </vt:lpstr>
      <vt:lpstr>PowerPoint Presentation</vt:lpstr>
      <vt:lpstr>Clustered Systems</vt:lpstr>
      <vt:lpstr>Clustered Systems</vt:lpstr>
      <vt:lpstr>Cluster for Massive Parallelism </vt:lpstr>
      <vt:lpstr>Cluster Architecture</vt:lpstr>
      <vt:lpstr>Single System Image</vt:lpstr>
      <vt:lpstr>SSI</vt:lpstr>
      <vt:lpstr>PowerPoint Presentation</vt:lpstr>
      <vt:lpstr>Clustered Systems</vt:lpstr>
      <vt:lpstr>Clustered Systems</vt:lpstr>
      <vt:lpstr>Real Time Systems</vt:lpstr>
      <vt:lpstr>Real Time Systems</vt:lpstr>
      <vt:lpstr>Real Time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 Objectives/Operations </vt:lpstr>
      <vt:lpstr>Process Management Activities</vt:lpstr>
      <vt:lpstr>Memory Management</vt:lpstr>
      <vt:lpstr>Memory Management</vt:lpstr>
      <vt:lpstr>Storage Management</vt:lpstr>
      <vt:lpstr>Storage Management</vt:lpstr>
      <vt:lpstr>Mass-Storage Management</vt:lpstr>
      <vt:lpstr>Mass-Storage Management</vt:lpstr>
      <vt:lpstr>Performance of Various Levels of Storage</vt:lpstr>
      <vt:lpstr>Protection and Security</vt:lpstr>
      <vt:lpstr>Protection and Security</vt:lpstr>
      <vt:lpstr>Protection and Security</vt:lpstr>
      <vt:lpstr>Operating System Functions/Services</vt:lpstr>
      <vt:lpstr>Operating System Functions (Cont.)</vt:lpstr>
      <vt:lpstr>Operating System Functions (Cont.)</vt:lpstr>
      <vt:lpstr>Operating System Functions (Cont.)</vt:lpstr>
      <vt:lpstr>Operating System Functions (Cont.)</vt:lpstr>
      <vt:lpstr>Operating System Functions (Cont.)</vt:lpstr>
      <vt:lpstr>Operating System Functions (Cont.)</vt:lpstr>
      <vt:lpstr>Operating System Functions (Cont.)</vt:lpstr>
      <vt:lpstr>Operating System Structure</vt:lpstr>
      <vt:lpstr>Simple Structure  -- MS-DOS</vt:lpstr>
      <vt:lpstr>Simple Structure  -- MS-DOS</vt:lpstr>
      <vt:lpstr>Simple Structure  -- MS-DOS</vt:lpstr>
      <vt:lpstr>Simple Structure  -- MS-DOS</vt:lpstr>
      <vt:lpstr>Simple Structure  -- MS-DOS</vt:lpstr>
      <vt:lpstr>Simple Structure  -- MS-DOS</vt:lpstr>
      <vt:lpstr>Non Simple Structure  -- UNIX</vt:lpstr>
      <vt:lpstr>Traditional UNIX System Structure</vt:lpstr>
      <vt:lpstr>Non Simple Structure  -- UNIX</vt:lpstr>
      <vt:lpstr>Non Simple Structure  -- UNIX</vt:lpstr>
      <vt:lpstr>UNIX System Structure</vt:lpstr>
      <vt:lpstr>UNIX </vt:lpstr>
      <vt:lpstr>PowerPoint Presentation</vt:lpstr>
      <vt:lpstr>PowerPoint Presentation</vt:lpstr>
      <vt:lpstr>PowerPoint Presentation</vt:lpstr>
      <vt:lpstr>PowerPoint Presentation</vt:lpstr>
      <vt:lpstr>Layered Approach</vt:lpstr>
      <vt:lpstr>Layered Approach</vt:lpstr>
      <vt:lpstr>Layered Approach</vt:lpstr>
      <vt:lpstr>Layered Approach</vt:lpstr>
      <vt:lpstr>Microkernel System Structure </vt:lpstr>
      <vt:lpstr>Microkernel System Structure </vt:lpstr>
      <vt:lpstr>Comparison-Microkernel System UNIX Kernel </vt:lpstr>
      <vt:lpstr>Microkernel System Structure </vt:lpstr>
      <vt:lpstr>Microkernel System Structure </vt:lpstr>
      <vt:lpstr>Microkernel System Structure </vt:lpstr>
      <vt:lpstr>Microkernel System Structure </vt:lpstr>
      <vt:lpstr>Microkernel System Structure </vt:lpstr>
      <vt:lpstr>Microkernel System Structure </vt:lpstr>
      <vt:lpstr>Linux Kernel</vt:lpstr>
      <vt:lpstr>Linux Kernel</vt:lpstr>
      <vt:lpstr>Linux Kernel</vt:lpstr>
      <vt:lpstr>Linux Kernel</vt:lpstr>
      <vt:lpstr>Linux Kernel</vt:lpstr>
      <vt:lpstr>Linux Kernel</vt:lpstr>
      <vt:lpstr>Where the kernel fits within the OS?</vt:lpstr>
      <vt:lpstr>PowerPoint Presentation</vt:lpstr>
      <vt:lpstr>PowerPoint Presentation</vt:lpstr>
      <vt:lpstr>PowerPoint Presentation</vt:lpstr>
      <vt:lpstr>What is Shell?</vt:lpstr>
      <vt:lpstr>What is Shell?</vt:lpstr>
      <vt:lpstr>Command Line Shell</vt:lpstr>
      <vt:lpstr>Command Line Shell</vt:lpstr>
      <vt:lpstr>Graphical Shells</vt:lpstr>
      <vt:lpstr>Shells</vt:lpstr>
      <vt:lpstr>Shell Types</vt:lpstr>
      <vt:lpstr>PowerPoint Presentation</vt:lpstr>
      <vt:lpstr>PowerPoint Presentation</vt:lpstr>
      <vt:lpstr>CSH (C SHell)</vt:lpstr>
      <vt:lpstr>The Bourne Shell</vt:lpstr>
      <vt:lpstr>The Korn Shell</vt:lpstr>
      <vt:lpstr>GNU Bourne-Again Shell</vt:lpstr>
      <vt:lpstr>GNU</vt:lpstr>
      <vt:lpstr>Shell Scripting</vt:lpstr>
      <vt:lpstr>Shell Scripting</vt:lpstr>
      <vt:lpstr>Shell Scripting</vt:lpstr>
      <vt:lpstr>PowerPoint Presentation</vt:lpstr>
      <vt:lpstr>PowerPoint Presentation</vt:lpstr>
      <vt:lpstr>PowerPoint Presentation</vt:lpstr>
      <vt:lpstr>PowerPoint Presentation</vt:lpstr>
      <vt:lpstr>Echo command</vt:lpstr>
      <vt:lpstr>PowerPoint Presentation</vt:lpstr>
      <vt:lpstr>PowerPoint Presentation</vt:lpstr>
      <vt:lpstr>PowerPoint Presentation</vt:lpstr>
      <vt:lpstr>Sample program</vt:lpstr>
      <vt:lpstr>Chmod command</vt:lpstr>
      <vt:lpstr>Arithmetic expression </vt:lpstr>
      <vt:lpstr>Shell Script to Add Two Integers</vt:lpstr>
      <vt:lpstr>System Boot</vt:lpstr>
      <vt:lpstr>System Boot</vt:lpstr>
      <vt:lpstr>System Boot</vt:lpstr>
      <vt:lpstr>System Boot</vt:lpstr>
      <vt:lpstr>System Boot</vt:lpstr>
      <vt:lpstr>System Boot</vt:lpstr>
      <vt:lpstr>System Boot</vt:lpstr>
      <vt:lpstr>System Boot- The working</vt:lpstr>
      <vt:lpstr>System Boot- The working</vt:lpstr>
      <vt:lpstr>System Boot- The working</vt:lpstr>
      <vt:lpstr>Post method</vt:lpstr>
      <vt:lpstr>PowerPoint Presentation</vt:lpstr>
      <vt:lpstr>System Boot- The working</vt:lpstr>
      <vt:lpstr>System Boot- The working</vt:lpstr>
      <vt:lpstr>System Boot- The working</vt:lpstr>
      <vt:lpstr>PowerPoint Presentation</vt:lpstr>
      <vt:lpstr>PowerPoint Presentation</vt:lpstr>
      <vt:lpstr>PowerPoint Presentation</vt:lpstr>
      <vt:lpstr>Failure during boot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 Design and Implementation</vt:lpstr>
      <vt:lpstr>Operating System Design and Implementation</vt:lpstr>
      <vt:lpstr>Operating System Design and Implementation</vt:lpstr>
      <vt:lpstr>Operating System Design and Implementation (Cont.)</vt:lpstr>
      <vt:lpstr>Implementation</vt:lpstr>
      <vt:lpstr>OS Design Considerations for Multiprocessor and Multicore architectures </vt:lpstr>
      <vt:lpstr>Symmetric Multiprocessor OS Design Considerations</vt:lpstr>
      <vt:lpstr>Symmetric Multiprocessor OS Design Considerations</vt:lpstr>
      <vt:lpstr>The key design issues :</vt:lpstr>
      <vt:lpstr>PowerPoint Presentation</vt:lpstr>
      <vt:lpstr>PowerPoint Presentation</vt:lpstr>
      <vt:lpstr>PowerPoint Presentation</vt:lpstr>
      <vt:lpstr>PowerPoint Presentation</vt:lpstr>
      <vt:lpstr>PowerPoint Presentation</vt:lpstr>
      <vt:lpstr>PowerPoint Presentation</vt:lpstr>
      <vt:lpstr>OS Design Considerations  for Multicore architectures</vt:lpstr>
      <vt:lpstr>OS Design Considerations  for Multicore architectures</vt:lpstr>
      <vt:lpstr>PowerPoint Presentation</vt:lpstr>
      <vt:lpstr>PowerPoint Presentation</vt:lpstr>
      <vt:lpstr>VIRTUAL MACHINE APPROACH</vt:lpstr>
      <vt:lpstr>VIRTUAL MACHINE APPROACH</vt:lpstr>
      <vt:lpstr>VIRTUAL MACHINE APPROACH</vt:lpstr>
      <vt:lpstr>System Calls</vt:lpstr>
      <vt:lpstr>System Calls</vt:lpstr>
      <vt:lpstr>System Calls</vt:lpstr>
      <vt:lpstr>System Calls</vt:lpstr>
      <vt:lpstr>Example of System Calls</vt:lpstr>
      <vt:lpstr>Example of System Calls</vt:lpstr>
      <vt:lpstr>Example of Standard API</vt:lpstr>
      <vt:lpstr>System Call Implementation</vt:lpstr>
      <vt:lpstr>System Call Implementation</vt:lpstr>
      <vt:lpstr>API – System Call – OS Relationship</vt:lpstr>
      <vt:lpstr>System Call Parameter Passing</vt:lpstr>
      <vt:lpstr>System Call Parameter Passing</vt:lpstr>
      <vt:lpstr>Parameter Passing via Table</vt:lpstr>
      <vt:lpstr>Types of System Calls</vt:lpstr>
      <vt:lpstr>Types of System Calls</vt:lpstr>
      <vt:lpstr>Types of System Calls</vt:lpstr>
      <vt:lpstr>Types of System Calls (Cont.)</vt:lpstr>
      <vt:lpstr>Types of System Calls (Cont.)</vt:lpstr>
      <vt:lpstr>Types of System Calls (Cont.)</vt:lpstr>
      <vt:lpstr>Examples of Windows and  Unix System Calls</vt:lpstr>
      <vt:lpstr>Layered File System</vt:lpstr>
      <vt:lpstr>Device Drivers</vt:lpstr>
      <vt:lpstr>Device Drivers</vt:lpstr>
      <vt:lpstr>Device Drivers</vt:lpstr>
      <vt:lpstr>PowerPoint Presentation</vt:lpstr>
      <vt:lpstr>PowerPoint Presentation</vt:lpstr>
      <vt:lpstr>Device Controllers</vt:lpstr>
      <vt:lpstr>Device Controllers</vt:lpstr>
      <vt:lpstr>extra</vt:lpstr>
      <vt:lpstr>Linker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Pargat  Singh</cp:lastModifiedBy>
  <cp:revision>487</cp:revision>
  <dcterms:created xsi:type="dcterms:W3CDTF">2020-07-02T08:04:47Z</dcterms:created>
  <dcterms:modified xsi:type="dcterms:W3CDTF">2023-12-05T15:01:30Z</dcterms:modified>
</cp:coreProperties>
</file>